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405" r:id="rId3"/>
    <p:sldId id="324" r:id="rId4"/>
    <p:sldId id="270" r:id="rId5"/>
    <p:sldId id="274" r:id="rId6"/>
    <p:sldId id="276" r:id="rId7"/>
    <p:sldId id="277" r:id="rId8"/>
    <p:sldId id="313" r:id="rId9"/>
    <p:sldId id="283" r:id="rId10"/>
    <p:sldId id="284" r:id="rId11"/>
    <p:sldId id="391" r:id="rId12"/>
    <p:sldId id="392" r:id="rId13"/>
    <p:sldId id="291" r:id="rId14"/>
    <p:sldId id="301" r:id="rId15"/>
    <p:sldId id="303" r:id="rId16"/>
    <p:sldId id="308" r:id="rId17"/>
    <p:sldId id="329" r:id="rId18"/>
    <p:sldId id="404" r:id="rId19"/>
    <p:sldId id="31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660"/>
  </p:normalViewPr>
  <p:slideViewPr>
    <p:cSldViewPr>
      <p:cViewPr varScale="1">
        <p:scale>
          <a:sx n="64" d="100"/>
          <a:sy n="64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b="1">
                <a:solidFill>
                  <a:schemeClr val="tx1"/>
                </a:solidFill>
              </a:rPr>
              <a:t>ボーイスカウト加盟員と青少年人口の推移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700358594694297E-2"/>
          <c:y val="0.12900153951148291"/>
          <c:w val="0.9121049803033936"/>
          <c:h val="0.72088121161140972"/>
        </c:manualLayout>
      </c:layout>
      <c:lineChart>
        <c:grouping val="standard"/>
        <c:varyColors val="0"/>
        <c:ser>
          <c:idx val="0"/>
          <c:order val="0"/>
          <c:tx>
            <c:strRef>
              <c:f>グラフ!$A$2</c:f>
              <c:strCache>
                <c:ptCount val="1"/>
                <c:pt idx="0">
                  <c:v>青少年人口（6-17歳）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グラフ!$B$1:$AI$1</c:f>
              <c:numCache>
                <c:formatCode>General</c:formatCod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numCache>
            </c:numRef>
          </c:cat>
          <c:val>
            <c:numRef>
              <c:f>グラフ!$B$2:$AI$2</c:f>
              <c:numCache>
                <c:formatCode>General</c:formatCode>
                <c:ptCount val="34"/>
                <c:pt idx="0">
                  <c:v>100</c:v>
                </c:pt>
                <c:pt idx="1">
                  <c:v>101.12493910270589</c:v>
                </c:pt>
                <c:pt idx="2">
                  <c:v>100.34545374020109</c:v>
                </c:pt>
                <c:pt idx="3">
                  <c:v>99.180654590548741</c:v>
                </c:pt>
                <c:pt idx="4">
                  <c:v>97.510961512910228</c:v>
                </c:pt>
                <c:pt idx="5">
                  <c:v>95.646397094645451</c:v>
                </c:pt>
                <c:pt idx="6">
                  <c:v>93.502812347756574</c:v>
                </c:pt>
                <c:pt idx="7">
                  <c:v>91.337083130342364</c:v>
                </c:pt>
                <c:pt idx="8">
                  <c:v>88.5424509499979</c:v>
                </c:pt>
                <c:pt idx="9">
                  <c:v>85.632667522919519</c:v>
                </c:pt>
                <c:pt idx="10">
                  <c:v>83.059480047832054</c:v>
                </c:pt>
                <c:pt idx="11">
                  <c:v>80.654590548739918</c:v>
                </c:pt>
                <c:pt idx="12">
                  <c:v>78.635014836795065</c:v>
                </c:pt>
                <c:pt idx="13">
                  <c:v>76.526861242747685</c:v>
                </c:pt>
                <c:pt idx="14">
                  <c:v>74.626865671641781</c:v>
                </c:pt>
                <c:pt idx="15">
                  <c:v>72.908454758846716</c:v>
                </c:pt>
                <c:pt idx="16">
                  <c:v>71.362770716151914</c:v>
                </c:pt>
                <c:pt idx="17">
                  <c:v>70.153682625448411</c:v>
                </c:pt>
                <c:pt idx="18">
                  <c:v>68.701005358961851</c:v>
                </c:pt>
                <c:pt idx="19">
                  <c:v>67.354621550998715</c:v>
                </c:pt>
                <c:pt idx="20">
                  <c:v>66.238540236502828</c:v>
                </c:pt>
                <c:pt idx="21">
                  <c:v>65.383763674210627</c:v>
                </c:pt>
                <c:pt idx="22">
                  <c:v>64.812436334647188</c:v>
                </c:pt>
                <c:pt idx="23">
                  <c:v>64.192391159927226</c:v>
                </c:pt>
                <c:pt idx="24">
                  <c:v>63.647637184994906</c:v>
                </c:pt>
                <c:pt idx="25">
                  <c:v>63.204747774480708</c:v>
                </c:pt>
                <c:pt idx="26">
                  <c:v>62.690996058284242</c:v>
                </c:pt>
                <c:pt idx="27">
                  <c:v>62.562558129235192</c:v>
                </c:pt>
                <c:pt idx="28">
                  <c:v>61.893795119358757</c:v>
                </c:pt>
                <c:pt idx="29">
                  <c:v>61.136454227379431</c:v>
                </c:pt>
                <c:pt idx="30">
                  <c:v>60.472120111608128</c:v>
                </c:pt>
                <c:pt idx="31">
                  <c:v>59.998228442357963</c:v>
                </c:pt>
                <c:pt idx="32">
                  <c:v>59.856503830993404</c:v>
                </c:pt>
                <c:pt idx="33">
                  <c:v>59.121307409539838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A4-4009-A395-B7E8A68F5829}"/>
            </c:ext>
          </c:extLst>
        </c:ser>
        <c:ser>
          <c:idx val="1"/>
          <c:order val="1"/>
          <c:tx>
            <c:strRef>
              <c:f>グラフ!$A$3</c:f>
              <c:strCache>
                <c:ptCount val="1"/>
                <c:pt idx="0">
                  <c:v>ボーイスカウト加盟員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グラフ!$B$1:$AI$1</c:f>
              <c:numCache>
                <c:formatCode>General</c:formatCode>
                <c:ptCount val="3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</c:numCache>
            </c:numRef>
          </c:cat>
          <c:val>
            <c:numRef>
              <c:f>グラフ!$B$3:$AI$3</c:f>
              <c:numCache>
                <c:formatCode>General</c:formatCode>
                <c:ptCount val="34"/>
                <c:pt idx="0">
                  <c:v>100</c:v>
                </c:pt>
                <c:pt idx="1">
                  <c:v>98.068888654607889</c:v>
                </c:pt>
                <c:pt idx="2">
                  <c:v>94.63590222449794</c:v>
                </c:pt>
                <c:pt idx="3">
                  <c:v>92.097534527162367</c:v>
                </c:pt>
                <c:pt idx="4">
                  <c:v>89.959184902932364</c:v>
                </c:pt>
                <c:pt idx="5">
                  <c:v>87.485277949304944</c:v>
                </c:pt>
                <c:pt idx="6">
                  <c:v>83.264002891696848</c:v>
                </c:pt>
                <c:pt idx="7">
                  <c:v>80.97293552419535</c:v>
                </c:pt>
                <c:pt idx="8">
                  <c:v>79.359007184059308</c:v>
                </c:pt>
                <c:pt idx="9">
                  <c:v>78.638793921412116</c:v>
                </c:pt>
                <c:pt idx="10">
                  <c:v>77.319155985963377</c:v>
                </c:pt>
                <c:pt idx="11">
                  <c:v>76.02120577736946</c:v>
                </c:pt>
                <c:pt idx="12">
                  <c:v>74.880190370046819</c:v>
                </c:pt>
                <c:pt idx="13">
                  <c:v>74.484991791797825</c:v>
                </c:pt>
                <c:pt idx="14">
                  <c:v>73.130412518637741</c:v>
                </c:pt>
                <c:pt idx="15">
                  <c:v>71.1980962995315</c:v>
                </c:pt>
                <c:pt idx="16">
                  <c:v>69.321806708134389</c:v>
                </c:pt>
                <c:pt idx="17">
                  <c:v>67.039173456632071</c:v>
                </c:pt>
                <c:pt idx="18">
                  <c:v>64.351401418738789</c:v>
                </c:pt>
                <c:pt idx="19">
                  <c:v>62.559452987333756</c:v>
                </c:pt>
                <c:pt idx="20">
                  <c:v>60.866906637348045</c:v>
                </c:pt>
                <c:pt idx="21">
                  <c:v>59.204482130216725</c:v>
                </c:pt>
                <c:pt idx="22">
                  <c:v>56.815819991867095</c:v>
                </c:pt>
                <c:pt idx="23">
                  <c:v>54.359684925523744</c:v>
                </c:pt>
                <c:pt idx="24">
                  <c:v>52.526469569408192</c:v>
                </c:pt>
                <c:pt idx="25">
                  <c:v>50.414024730032914</c:v>
                </c:pt>
                <c:pt idx="26">
                  <c:v>47.179240025904782</c:v>
                </c:pt>
                <c:pt idx="27">
                  <c:v>45.118002319381965</c:v>
                </c:pt>
                <c:pt idx="28">
                  <c:v>43.156166694278355</c:v>
                </c:pt>
                <c:pt idx="29">
                  <c:v>40.404837567962247</c:v>
                </c:pt>
                <c:pt idx="30">
                  <c:v>38.500233444282124</c:v>
                </c:pt>
                <c:pt idx="31">
                  <c:v>36.993237646279212</c:v>
                </c:pt>
                <c:pt idx="32">
                  <c:v>34.694037381206975</c:v>
                </c:pt>
                <c:pt idx="33">
                  <c:v>32.991852041507912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A4-4009-A395-B7E8A68F5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21312"/>
        <c:axId val="129835392"/>
      </c:lineChart>
      <c:catAx>
        <c:axId val="1298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9835392"/>
        <c:crosses val="autoZero"/>
        <c:auto val="1"/>
        <c:lblAlgn val="ctr"/>
        <c:lblOffset val="100"/>
        <c:noMultiLvlLbl val="0"/>
      </c:catAx>
      <c:valAx>
        <c:axId val="1298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98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27610590949679"/>
          <c:y val="0.50627926900138542"/>
          <c:w val="0.2694284577585499"/>
          <c:h val="8.3464388358424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/>
              <a:t>スカウト数と専業主婦世帯</a:t>
            </a:r>
          </a:p>
        </c:rich>
      </c:tx>
      <c:layout>
        <c:manualLayout>
          <c:xMode val="edge"/>
          <c:yMode val="edge"/>
          <c:x val="0.33270755673338975"/>
          <c:y val="0.1161191470030865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9079740064195"/>
          <c:y val="0.10390634499144549"/>
          <c:w val="0.80961912164332295"/>
          <c:h val="0.73858434414256757"/>
        </c:manualLayout>
      </c:layou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Sheet1!$B$22:$AJ$22</c:f>
              <c:numCache>
                <c:formatCode>0_);[Red]\(0\)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Sheet1!$B$24:$AJ$24</c:f>
              <c:numCache>
                <c:formatCode>#,##0_ </c:formatCode>
                <c:ptCount val="35"/>
                <c:pt idx="0">
                  <c:v>645</c:v>
                </c:pt>
                <c:pt idx="1">
                  <c:v>664</c:v>
                </c:pt>
                <c:pt idx="2">
                  <c:v>708</c:v>
                </c:pt>
                <c:pt idx="3">
                  <c:v>721</c:v>
                </c:pt>
                <c:pt idx="4">
                  <c:v>722</c:v>
                </c:pt>
                <c:pt idx="5">
                  <c:v>720</c:v>
                </c:pt>
                <c:pt idx="6">
                  <c:v>748</c:v>
                </c:pt>
                <c:pt idx="7">
                  <c:v>771</c:v>
                </c:pt>
                <c:pt idx="8">
                  <c:v>783</c:v>
                </c:pt>
                <c:pt idx="9">
                  <c:v>823</c:v>
                </c:pt>
                <c:pt idx="10">
                  <c:v>877</c:v>
                </c:pt>
                <c:pt idx="11">
                  <c:v>914</c:v>
                </c:pt>
                <c:pt idx="12">
                  <c:v>929</c:v>
                </c:pt>
                <c:pt idx="13">
                  <c:v>943</c:v>
                </c:pt>
                <c:pt idx="14">
                  <c:v>908</c:v>
                </c:pt>
                <c:pt idx="15">
                  <c:v>927</c:v>
                </c:pt>
                <c:pt idx="16">
                  <c:v>949</c:v>
                </c:pt>
                <c:pt idx="17">
                  <c:v>956</c:v>
                </c:pt>
                <c:pt idx="18">
                  <c:v>929</c:v>
                </c:pt>
                <c:pt idx="19">
                  <c:v>942</c:v>
                </c:pt>
                <c:pt idx="20">
                  <c:v>951</c:v>
                </c:pt>
                <c:pt idx="21">
                  <c:v>951</c:v>
                </c:pt>
                <c:pt idx="22">
                  <c:v>949</c:v>
                </c:pt>
                <c:pt idx="23">
                  <c:v>961</c:v>
                </c:pt>
                <c:pt idx="24">
                  <c:v>988</c:v>
                </c:pt>
                <c:pt idx="25">
                  <c:v>977</c:v>
                </c:pt>
                <c:pt idx="26">
                  <c:v>1013</c:v>
                </c:pt>
                <c:pt idx="27">
                  <c:v>1011</c:v>
                </c:pt>
                <c:pt idx="28">
                  <c:v>995</c:v>
                </c:pt>
                <c:pt idx="29">
                  <c:v>1012</c:v>
                </c:pt>
                <c:pt idx="30">
                  <c:v>987</c:v>
                </c:pt>
                <c:pt idx="31">
                  <c:v>1054</c:v>
                </c:pt>
                <c:pt idx="32">
                  <c:v>1065</c:v>
                </c:pt>
                <c:pt idx="33">
                  <c:v>1077</c:v>
                </c:pt>
                <c:pt idx="34">
                  <c:v>1114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9E-4B02-B580-2F600854FA50}"/>
            </c:ext>
          </c:extLst>
        </c:ser>
        <c:ser>
          <c:idx val="2"/>
          <c:order val="2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Sheet1!$B$22:$AJ$22</c:f>
              <c:numCache>
                <c:formatCode>0_);[Red]\(0\)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Sheet1!$B$25:$AJ$25</c:f>
              <c:numCache>
                <c:formatCode>#,##0_ </c:formatCode>
                <c:ptCount val="35"/>
                <c:pt idx="0">
                  <c:v>1082</c:v>
                </c:pt>
                <c:pt idx="1">
                  <c:v>1096</c:v>
                </c:pt>
                <c:pt idx="2">
                  <c:v>1038</c:v>
                </c:pt>
                <c:pt idx="3">
                  <c:v>1054</c:v>
                </c:pt>
                <c:pt idx="4">
                  <c:v>952</c:v>
                </c:pt>
                <c:pt idx="5">
                  <c:v>952</c:v>
                </c:pt>
                <c:pt idx="6">
                  <c:v>933</c:v>
                </c:pt>
                <c:pt idx="7">
                  <c:v>946</c:v>
                </c:pt>
                <c:pt idx="8">
                  <c:v>930</c:v>
                </c:pt>
                <c:pt idx="9">
                  <c:v>897</c:v>
                </c:pt>
                <c:pt idx="10">
                  <c:v>888</c:v>
                </c:pt>
                <c:pt idx="11">
                  <c:v>903</c:v>
                </c:pt>
                <c:pt idx="12">
                  <c:v>915</c:v>
                </c:pt>
                <c:pt idx="13">
                  <c:v>930</c:v>
                </c:pt>
                <c:pt idx="14">
                  <c:v>955</c:v>
                </c:pt>
                <c:pt idx="15">
                  <c:v>937</c:v>
                </c:pt>
                <c:pt idx="16">
                  <c:v>921</c:v>
                </c:pt>
                <c:pt idx="17">
                  <c:v>889</c:v>
                </c:pt>
                <c:pt idx="18">
                  <c:v>912</c:v>
                </c:pt>
                <c:pt idx="19">
                  <c:v>916</c:v>
                </c:pt>
                <c:pt idx="20">
                  <c:v>890</c:v>
                </c:pt>
                <c:pt idx="21">
                  <c:v>894</c:v>
                </c:pt>
                <c:pt idx="22">
                  <c:v>870</c:v>
                </c:pt>
                <c:pt idx="23">
                  <c:v>875</c:v>
                </c:pt>
                <c:pt idx="24">
                  <c:v>863</c:v>
                </c:pt>
                <c:pt idx="25">
                  <c:v>854</c:v>
                </c:pt>
                <c:pt idx="26">
                  <c:v>851</c:v>
                </c:pt>
                <c:pt idx="27">
                  <c:v>825</c:v>
                </c:pt>
                <c:pt idx="28">
                  <c:v>831</c:v>
                </c:pt>
                <c:pt idx="29">
                  <c:v>797</c:v>
                </c:pt>
                <c:pt idx="30">
                  <c:v>773</c:v>
                </c:pt>
                <c:pt idx="31">
                  <c:v>787</c:v>
                </c:pt>
                <c:pt idx="32">
                  <c:v>745</c:v>
                </c:pt>
                <c:pt idx="33">
                  <c:v>720</c:v>
                </c:pt>
                <c:pt idx="34">
                  <c:v>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9E-4B02-B580-2F600854F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44512"/>
        <c:axId val="130150400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Sheet1!$B$22:$AJ$22</c:f>
              <c:numCache>
                <c:formatCode>0_);[Red]\(0\)</c:formatCode>
                <c:ptCount val="35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</c:numCache>
            </c:numRef>
          </c:cat>
          <c:val>
            <c:numRef>
              <c:f>Sheet1!$B$23:$AJ$23</c:f>
              <c:numCache>
                <c:formatCode>General</c:formatCode>
                <c:ptCount val="35"/>
                <c:pt idx="0">
                  <c:v>96.111270087503954</c:v>
                </c:pt>
                <c:pt idx="1">
                  <c:v>98.339684021868464</c:v>
                </c:pt>
                <c:pt idx="2">
                  <c:v>100</c:v>
                </c:pt>
                <c:pt idx="3">
                  <c:v>98.068888654607889</c:v>
                </c:pt>
                <c:pt idx="4">
                  <c:v>94.635902224497869</c:v>
                </c:pt>
                <c:pt idx="5">
                  <c:v>92.097534527162367</c:v>
                </c:pt>
                <c:pt idx="6">
                  <c:v>89.959184902932364</c:v>
                </c:pt>
                <c:pt idx="7">
                  <c:v>87.485277949304944</c:v>
                </c:pt>
                <c:pt idx="8">
                  <c:v>83.264002891696848</c:v>
                </c:pt>
                <c:pt idx="9">
                  <c:v>80.97293552419535</c:v>
                </c:pt>
                <c:pt idx="10">
                  <c:v>79.359007184059237</c:v>
                </c:pt>
                <c:pt idx="11">
                  <c:v>78.638793921412116</c:v>
                </c:pt>
                <c:pt idx="12">
                  <c:v>77.31915598596342</c:v>
                </c:pt>
                <c:pt idx="13">
                  <c:v>76.02120577736946</c:v>
                </c:pt>
                <c:pt idx="14">
                  <c:v>74.880190370046819</c:v>
                </c:pt>
                <c:pt idx="15">
                  <c:v>74.484991791797825</c:v>
                </c:pt>
                <c:pt idx="16">
                  <c:v>73.130412518637684</c:v>
                </c:pt>
                <c:pt idx="17">
                  <c:v>71.198096299531457</c:v>
                </c:pt>
                <c:pt idx="18">
                  <c:v>69.321806708134389</c:v>
                </c:pt>
                <c:pt idx="19">
                  <c:v>67.039173456632071</c:v>
                </c:pt>
                <c:pt idx="20">
                  <c:v>64.351401418738789</c:v>
                </c:pt>
                <c:pt idx="21">
                  <c:v>62.559452987333756</c:v>
                </c:pt>
                <c:pt idx="22">
                  <c:v>60.866906637348045</c:v>
                </c:pt>
                <c:pt idx="23">
                  <c:v>59.204482130216725</c:v>
                </c:pt>
                <c:pt idx="24">
                  <c:v>56.815819991867095</c:v>
                </c:pt>
                <c:pt idx="25">
                  <c:v>54.359684925523744</c:v>
                </c:pt>
                <c:pt idx="26">
                  <c:v>52.526469569408171</c:v>
                </c:pt>
                <c:pt idx="27">
                  <c:v>50.414024730032892</c:v>
                </c:pt>
                <c:pt idx="28">
                  <c:v>47.179240025904782</c:v>
                </c:pt>
                <c:pt idx="29">
                  <c:v>45.118002319381986</c:v>
                </c:pt>
                <c:pt idx="30">
                  <c:v>43.156166694278355</c:v>
                </c:pt>
                <c:pt idx="31">
                  <c:v>40.40483756796219</c:v>
                </c:pt>
                <c:pt idx="32">
                  <c:v>38.500233444282124</c:v>
                </c:pt>
                <c:pt idx="33">
                  <c:v>36.993237646279212</c:v>
                </c:pt>
                <c:pt idx="34">
                  <c:v>34.694037381206975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9E-4B02-B580-2F600854F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53472"/>
        <c:axId val="130151936"/>
      </c:lineChart>
      <c:catAx>
        <c:axId val="130144512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0150400"/>
        <c:crosses val="autoZero"/>
        <c:auto val="1"/>
        <c:lblAlgn val="ctr"/>
        <c:lblOffset val="100"/>
        <c:noMultiLvlLbl val="0"/>
      </c:catAx>
      <c:valAx>
        <c:axId val="13015040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0144512"/>
        <c:crosses val="autoZero"/>
        <c:crossBetween val="between"/>
      </c:valAx>
      <c:valAx>
        <c:axId val="130151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30153472"/>
        <c:crosses val="max"/>
        <c:crossBetween val="between"/>
      </c:valAx>
      <c:catAx>
        <c:axId val="130153472"/>
        <c:scaling>
          <c:orientation val="minMax"/>
        </c:scaling>
        <c:delete val="1"/>
        <c:axPos val="b"/>
        <c:numFmt formatCode="0_);[Red]\(0\)" sourceLinked="1"/>
        <c:majorTickMark val="out"/>
        <c:minorTickMark val="none"/>
        <c:tickLblPos val="none"/>
        <c:crossAx val="130151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新規加盟員数の推移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グラフ!$A$4</c:f>
              <c:strCache>
                <c:ptCount val="1"/>
                <c:pt idx="0">
                  <c:v>新規加盟合計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グラフ!$B$3:$K$3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グラフ!$B$4:$K$4</c:f>
              <c:numCache>
                <c:formatCode>General</c:formatCode>
                <c:ptCount val="10"/>
                <c:pt idx="0">
                  <c:v>19714</c:v>
                </c:pt>
                <c:pt idx="1">
                  <c:v>17649</c:v>
                </c:pt>
                <c:pt idx="2">
                  <c:v>16351</c:v>
                </c:pt>
                <c:pt idx="3">
                  <c:v>15618</c:v>
                </c:pt>
                <c:pt idx="4">
                  <c:v>14096</c:v>
                </c:pt>
                <c:pt idx="5">
                  <c:v>13729</c:v>
                </c:pt>
                <c:pt idx="6">
                  <c:v>13092</c:v>
                </c:pt>
                <c:pt idx="7">
                  <c:v>12138</c:v>
                </c:pt>
                <c:pt idx="8">
                  <c:v>10094</c:v>
                </c:pt>
                <c:pt idx="9">
                  <c:v>11484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5-4AF4-9E61-241A24A5F8E4}"/>
            </c:ext>
          </c:extLst>
        </c:ser>
        <c:ser>
          <c:idx val="1"/>
          <c:order val="1"/>
          <c:tx>
            <c:strRef>
              <c:f>グラフ!$A$5</c:f>
              <c:strCache>
                <c:ptCount val="1"/>
                <c:pt idx="0">
                  <c:v>　スカウト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グラフ!$B$3:$K$3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グラフ!$B$5:$K$5</c:f>
              <c:numCache>
                <c:formatCode>General</c:formatCode>
                <c:ptCount val="10"/>
                <c:pt idx="0">
                  <c:v>14506</c:v>
                </c:pt>
                <c:pt idx="1">
                  <c:v>12872</c:v>
                </c:pt>
                <c:pt idx="2">
                  <c:v>12155</c:v>
                </c:pt>
                <c:pt idx="3">
                  <c:v>11683</c:v>
                </c:pt>
                <c:pt idx="4">
                  <c:v>10491</c:v>
                </c:pt>
                <c:pt idx="5">
                  <c:v>10401</c:v>
                </c:pt>
                <c:pt idx="6">
                  <c:v>9874</c:v>
                </c:pt>
                <c:pt idx="7">
                  <c:v>9204</c:v>
                </c:pt>
                <c:pt idx="8">
                  <c:v>7474</c:v>
                </c:pt>
                <c:pt idx="9">
                  <c:v>8630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15-4AF4-9E61-241A24A5F8E4}"/>
            </c:ext>
          </c:extLst>
        </c:ser>
        <c:ser>
          <c:idx val="2"/>
          <c:order val="2"/>
          <c:tx>
            <c:strRef>
              <c:f>グラフ!$A$7</c:f>
              <c:strCache>
                <c:ptCount val="1"/>
                <c:pt idx="0">
                  <c:v>　指導者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グラフ!$B$3:$K$3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グラフ!$B$7:$K$7</c:f>
              <c:numCache>
                <c:formatCode>General</c:formatCode>
                <c:ptCount val="10"/>
                <c:pt idx="0">
                  <c:v>5208</c:v>
                </c:pt>
                <c:pt idx="1">
                  <c:v>4777</c:v>
                </c:pt>
                <c:pt idx="2">
                  <c:v>4196</c:v>
                </c:pt>
                <c:pt idx="3">
                  <c:v>3935</c:v>
                </c:pt>
                <c:pt idx="4">
                  <c:v>3605</c:v>
                </c:pt>
                <c:pt idx="5">
                  <c:v>3328</c:v>
                </c:pt>
                <c:pt idx="6">
                  <c:v>3218</c:v>
                </c:pt>
                <c:pt idx="7">
                  <c:v>2934</c:v>
                </c:pt>
                <c:pt idx="8">
                  <c:v>2620</c:v>
                </c:pt>
                <c:pt idx="9">
                  <c:v>2854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15-4AF4-9E61-241A24A5F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48416"/>
        <c:axId val="140350208"/>
      </c:barChart>
      <c:catAx>
        <c:axId val="1403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350208"/>
        <c:crosses val="autoZero"/>
        <c:auto val="1"/>
        <c:lblAlgn val="ctr"/>
        <c:lblOffset val="100"/>
        <c:noMultiLvlLbl val="0"/>
      </c:catAx>
      <c:valAx>
        <c:axId val="140350208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34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</cdr:x>
      <cdr:y>0.10832</cdr:y>
    </cdr:from>
    <cdr:to>
      <cdr:x>0.23769</cdr:x>
      <cdr:y>0.15856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19099" y="657226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/>
            <a:t>1983=100</a:t>
          </a:r>
          <a:endParaRPr lang="ja-JP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0.77125</cdr:x>
      <cdr:y>0.37875</cdr:y>
    </cdr:from>
    <cdr:to>
      <cdr:x>0.90249</cdr:x>
      <cdr:y>0.48239</cdr:y>
    </cdr:to>
    <cdr:sp macro="" textlink="">
      <cdr:nvSpPr>
        <cdr:cNvPr id="2" name="四角形吹き出し 1"/>
        <cdr:cNvSpPr/>
      </cdr:nvSpPr>
      <cdr:spPr>
        <a:xfrm xmlns:a="http://schemas.openxmlformats.org/drawingml/2006/main">
          <a:off x="6347048" y="1800200"/>
          <a:ext cx="1080120" cy="492599"/>
        </a:xfrm>
        <a:prstGeom xmlns:a="http://schemas.openxmlformats.org/drawingml/2006/main" prst="wedgeRectCallout">
          <a:avLst>
            <a:gd name="adj1" fmla="val -28914"/>
            <a:gd name="adj2" fmla="val 95833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/>
            <a:t>専業主婦世帯数（左軸）</a:t>
          </a:r>
          <a:endParaRPr lang="ja-JP"/>
        </a:p>
      </cdr:txBody>
    </cdr:sp>
  </cdr:relSizeAnchor>
  <cdr:relSizeAnchor xmlns:cdr="http://schemas.openxmlformats.org/drawingml/2006/chartDrawing">
    <cdr:from>
      <cdr:x>0.35125</cdr:x>
      <cdr:y>0.2424</cdr:y>
    </cdr:from>
    <cdr:to>
      <cdr:x>0.5875</cdr:x>
      <cdr:y>0.30975</cdr:y>
    </cdr:to>
    <cdr:sp macro="" textlink="">
      <cdr:nvSpPr>
        <cdr:cNvPr id="3" name="四角形吹き出し 2"/>
        <cdr:cNvSpPr/>
      </cdr:nvSpPr>
      <cdr:spPr>
        <a:xfrm xmlns:a="http://schemas.openxmlformats.org/drawingml/2006/main">
          <a:off x="2890664" y="1152128"/>
          <a:ext cx="1944216" cy="320113"/>
        </a:xfrm>
        <a:prstGeom xmlns:a="http://schemas.openxmlformats.org/drawingml/2006/main" prst="wedgeRectCallout">
          <a:avLst>
            <a:gd name="adj1" fmla="val -41697"/>
            <a:gd name="adj2" fmla="val 99537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dirty="0"/>
            <a:t>加盟員数</a:t>
          </a:r>
          <a:r>
            <a:rPr lang="en-US" altLang="ja-JP" dirty="0"/>
            <a:t>1983</a:t>
          </a:r>
          <a:r>
            <a:rPr lang="ja-JP" altLang="en-US" dirty="0"/>
            <a:t>年</a:t>
          </a:r>
          <a:r>
            <a:rPr lang="en-US" altLang="ja-JP" dirty="0"/>
            <a:t>=100</a:t>
          </a:r>
          <a:r>
            <a:rPr lang="ja-JP" altLang="en-US" dirty="0"/>
            <a:t>（右軸）</a:t>
          </a:r>
          <a:endParaRPr lang="ja-JP" dirty="0"/>
        </a:p>
      </cdr:txBody>
    </cdr:sp>
  </cdr:relSizeAnchor>
  <cdr:relSizeAnchor xmlns:cdr="http://schemas.openxmlformats.org/drawingml/2006/chartDrawing">
    <cdr:from>
      <cdr:x>0.296</cdr:x>
      <cdr:y>0.60886</cdr:y>
    </cdr:from>
    <cdr:to>
      <cdr:x>0.40571</cdr:x>
      <cdr:y>0.7272</cdr:y>
    </cdr:to>
    <cdr:sp macro="" textlink="">
      <cdr:nvSpPr>
        <cdr:cNvPr id="4" name="四角形吹き出し 3"/>
        <cdr:cNvSpPr/>
      </cdr:nvSpPr>
      <cdr:spPr>
        <a:xfrm xmlns:a="http://schemas.openxmlformats.org/drawingml/2006/main">
          <a:off x="2435962" y="2893896"/>
          <a:ext cx="902869" cy="562488"/>
        </a:xfrm>
        <a:prstGeom xmlns:a="http://schemas.openxmlformats.org/drawingml/2006/main" prst="wedgeRectCallout">
          <a:avLst>
            <a:gd name="adj1" fmla="val -52083"/>
            <a:gd name="adj2" fmla="val -88308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/>
            <a:t>共働き世帯数（左軸）</a:t>
          </a:r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B9A9-F036-4C59-A666-89B5F0E9F383}" type="datetimeFigureOut">
              <a:rPr kumimoji="1" lang="ja-JP" altLang="en-US" smtClean="0"/>
              <a:pPr/>
              <a:t>2018/6/18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0DDAA-D679-44F8-BD89-367FB372B3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t-ishii\Desktop\★★作業NOW!\コミュニケーションロゴ\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6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1914" r="3270" b="63600"/>
          <a:stretch/>
        </p:blipFill>
        <p:spPr bwMode="auto">
          <a:xfrm>
            <a:off x="1" y="6021287"/>
            <a:ext cx="9144000" cy="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t-ishii\Desktop\★★作業NOW!\コミュニケーションロゴ\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6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1914" r="3270" b="63600"/>
          <a:stretch/>
        </p:blipFill>
        <p:spPr bwMode="auto">
          <a:xfrm>
            <a:off x="1" y="6021287"/>
            <a:ext cx="9144000" cy="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2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8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t-ishii\Desktop\★★作業NOW!\コミュニケーションロゴ\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6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1914" r="3270" b="63600"/>
          <a:stretch/>
        </p:blipFill>
        <p:spPr bwMode="auto">
          <a:xfrm>
            <a:off x="1" y="6021287"/>
            <a:ext cx="9144000" cy="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0" y="594928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t-ishii\Desktop\★★作業NOW!\コミュニケーションロゴ\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60240" cy="6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1914" r="3270" b="63600"/>
          <a:stretch/>
        </p:blipFill>
        <p:spPr bwMode="auto">
          <a:xfrm>
            <a:off x="1" y="6021287"/>
            <a:ext cx="9144000" cy="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1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2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1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5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9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1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9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9379" r="3270" b="63600"/>
          <a:stretch/>
        </p:blipFill>
        <p:spPr bwMode="auto">
          <a:xfrm>
            <a:off x="1" y="5931877"/>
            <a:ext cx="9144000" cy="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-ishii\Desktop\★★作業NOW!\コミュニケーションロゴ\名称未設定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13512"/>
            <a:ext cx="2111676" cy="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9379" r="3270" b="63600"/>
          <a:stretch/>
        </p:blipFill>
        <p:spPr bwMode="auto">
          <a:xfrm>
            <a:off x="1" y="5931877"/>
            <a:ext cx="9144000" cy="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-ishii\Desktop\★★作業NOW!\コミュニケーションロゴ\名称未設定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13512"/>
            <a:ext cx="2111676" cy="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428E-FCD2-4723-AA8E-76D7D11B679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9379" r="3270" b="63600"/>
          <a:stretch/>
        </p:blipFill>
        <p:spPr bwMode="auto">
          <a:xfrm>
            <a:off x="1" y="5931877"/>
            <a:ext cx="9144000" cy="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-ishii\Desktop\★★作業NOW!\コミュニケーションロゴ\名称未設定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13512"/>
            <a:ext cx="2111676" cy="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2BB3-62B5-479D-8B10-E3F14EC4E56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 descr="C:\Users\t-ishii\Desktop\★★作業NOW!\コミュニケーションロゴ\ub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9379" r="3270" b="63600"/>
          <a:stretch/>
        </p:blipFill>
        <p:spPr bwMode="auto">
          <a:xfrm>
            <a:off x="1" y="5931877"/>
            <a:ext cx="9144000" cy="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-ishii\Desktop\★★作業NOW!\コミュニケーションロゴ\名称未設定-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13512"/>
            <a:ext cx="2111676" cy="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19572" y="1844824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9BBB59">
                    <a:lumMod val="50000"/>
                  </a:srgbClr>
                </a:solidFill>
              </a:rPr>
              <a:t>「仲間増やしゲーム」</a:t>
            </a:r>
            <a:endParaRPr lang="en-US" altLang="ja-JP" sz="4800" b="1" dirty="0">
              <a:solidFill>
                <a:srgbClr val="9BBB59">
                  <a:lumMod val="50000"/>
                </a:srgbClr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9BBB59">
                    <a:lumMod val="50000"/>
                  </a:srgbClr>
                </a:solidFill>
              </a:rPr>
              <a:t>～これまでの取り組みから今後へ～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4171" y="3478400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ボーイスカウト日本連盟</a:t>
            </a:r>
            <a:endParaRPr lang="en-US" altLang="ja-JP" dirty="0">
              <a:solidFill>
                <a:prstClr val="black"/>
              </a:solidFill>
            </a:endParaRPr>
          </a:p>
          <a:p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　理事　社会連携・広報委員長　　　</a:t>
            </a:r>
            <a:r>
              <a:rPr lang="ja-JP" altLang="en-US" sz="2800" b="1" dirty="0">
                <a:solidFill>
                  <a:prstClr val="black"/>
                </a:solidFill>
              </a:rPr>
              <a:t>磯　山　友　幸</a:t>
            </a:r>
            <a:endParaRPr lang="en-US" altLang="ja-JP" sz="2800" b="1" dirty="0">
              <a:solidFill>
                <a:prstClr val="black"/>
              </a:solidFill>
            </a:endParaRPr>
          </a:p>
          <a:p>
            <a:endParaRPr lang="en-US" altLang="ja-JP" dirty="0">
              <a:solidFill>
                <a:prstClr val="black"/>
              </a:solidFill>
            </a:endParaRP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5949280"/>
            <a:ext cx="854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20180602</a:t>
            </a:r>
            <a:r>
              <a:rPr lang="ja-JP" altLang="en-US" sz="1200" dirty="0">
                <a:solidFill>
                  <a:prstClr val="black"/>
                </a:solidFill>
              </a:rPr>
              <a:t>版：本資料は随時更新されます。最新版は日本連盟の社会連携広報部にお気軽にお問合せ下さい。無料配布中。</a:t>
            </a:r>
          </a:p>
        </p:txBody>
      </p:sp>
    </p:spTree>
    <p:extLst>
      <p:ext uri="{BB962C8B-B14F-4D97-AF65-F5344CB8AC3E}">
        <p14:creationId xmlns:p14="http://schemas.microsoft.com/office/powerpoint/2010/main" val="196167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F415E2AA-39AC-4022-B391-31A24A8BC0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" y="459105"/>
            <a:ext cx="2569883" cy="1457727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D6A4A4DB-AA76-478D-9C77-33BEEC87C5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2" y="459105"/>
            <a:ext cx="2569883" cy="1457727"/>
          </a:xfrm>
          <a:prstGeom prst="rect">
            <a:avLst/>
          </a:prstGeom>
        </p:spPr>
      </p:pic>
      <p:pic>
        <p:nvPicPr>
          <p:cNvPr id="6" name="コンテンツ プレースホルダー 6">
            <a:extLst>
              <a:ext uri="{FF2B5EF4-FFF2-40B4-BE49-F238E27FC236}">
                <a16:creationId xmlns:a16="http://schemas.microsoft.com/office/drawing/2014/main" xmlns="" id="{592B87CA-B772-4CCC-A16D-A50C250D9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60" y="459105"/>
            <a:ext cx="2644354" cy="1457727"/>
          </a:xfrm>
          <a:prstGeom prst="rect">
            <a:avLst/>
          </a:prstGeom>
        </p:spPr>
      </p:pic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xmlns="" id="{4DE79ECA-B161-4327-8E17-9740E4D905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" y="2060848"/>
            <a:ext cx="2575012" cy="1457727"/>
          </a:xfrm>
          <a:prstGeom prst="rect">
            <a:avLst/>
          </a:prstGeom>
        </p:spPr>
      </p:pic>
      <p:pic>
        <p:nvPicPr>
          <p:cNvPr id="8" name="Picture 4" descr="C:\Users\kimoto\Desktop\0000作業\隊長ビーバー1.jpg">
            <a:extLst>
              <a:ext uri="{FF2B5EF4-FFF2-40B4-BE49-F238E27FC236}">
                <a16:creationId xmlns:a16="http://schemas.microsoft.com/office/drawing/2014/main" xmlns="" id="{E6F46603-C029-409F-9972-55A714A145F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2" y="2060847"/>
            <a:ext cx="2577083" cy="1457727"/>
          </a:xfrm>
          <a:prstGeom prst="rect">
            <a:avLst/>
          </a:prstGeom>
          <a:noFill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8FCD52DE-BAB5-4BDC-96E7-2C23E3B2F19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73993"/>
            <a:ext cx="2592363" cy="14577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98A263C-344B-4A75-A13B-1A8F1FA68012}"/>
              </a:ext>
            </a:extLst>
          </p:cNvPr>
          <p:cNvSpPr txBox="1"/>
          <p:nvPr/>
        </p:nvSpPr>
        <p:spPr>
          <a:xfrm>
            <a:off x="487485" y="4509120"/>
            <a:ext cx="811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600" b="1" dirty="0"/>
              <a:t>＜総計＞</a:t>
            </a:r>
            <a:r>
              <a:rPr lang="en-US" altLang="ja-JP" sz="3600" b="1" dirty="0"/>
              <a:t> </a:t>
            </a:r>
            <a:r>
              <a:rPr lang="ja-JP" altLang="ja-JP" sz="3600" b="1" dirty="0"/>
              <a:t>８６６，１０８回</a:t>
            </a:r>
            <a:r>
              <a:rPr lang="en-US" altLang="ja-JP" sz="3600" b="1" dirty="0"/>
              <a:t> </a:t>
            </a:r>
            <a:r>
              <a:rPr lang="ja-JP" altLang="ja-JP" sz="3600" b="1" dirty="0"/>
              <a:t>以上再生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302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E74504C7-838A-4E67-AFDC-D68956BDD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7" y="1340768"/>
            <a:ext cx="8569226" cy="3888432"/>
          </a:xfrm>
        </p:spPr>
      </p:pic>
    </p:spTree>
    <p:extLst>
      <p:ext uri="{BB962C8B-B14F-4D97-AF65-F5344CB8AC3E}">
        <p14:creationId xmlns:p14="http://schemas.microsoft.com/office/powerpoint/2010/main" val="160326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1088"/>
            <a:ext cx="7643192" cy="46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みんなの拡散が「第一歩」</a:t>
            </a:r>
          </a:p>
        </p:txBody>
      </p:sp>
    </p:spTree>
    <p:extLst>
      <p:ext uri="{BB962C8B-B14F-4D97-AF65-F5344CB8AC3E}">
        <p14:creationId xmlns:p14="http://schemas.microsoft.com/office/powerpoint/2010/main" val="224582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2400" b="1" dirty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ゲーム６</a:t>
            </a:r>
            <a:r>
              <a:rPr lang="en-US" altLang="ja-JP" sz="2400" b="1" dirty="0">
                <a:solidFill>
                  <a:srgbClr val="9BBB59">
                    <a:lumMod val="50000"/>
                  </a:srgbClr>
                </a:solidFill>
              </a:rPr>
              <a:t>】</a:t>
            </a:r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多くの人にスカウティングを体験してもらおう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127" y="1022002"/>
            <a:ext cx="8215745" cy="4237931"/>
          </a:xfrm>
        </p:spPr>
        <p:txBody>
          <a:bodyPr/>
          <a:lstStyle/>
          <a:p>
            <a:pPr marL="0" lvl="0" indent="0">
              <a:buNone/>
            </a:pPr>
            <a:r>
              <a:rPr lang="ja-JP" altLang="en-US" sz="2000" b="1" dirty="0">
                <a:solidFill>
                  <a:srgbClr val="9BBB59">
                    <a:lumMod val="50000"/>
                  </a:srgbClr>
                </a:solidFill>
              </a:rPr>
              <a:t>体験してもらう「場」としてのイベント</a:t>
            </a:r>
            <a:endParaRPr lang="en-US" altLang="ja-JP" sz="2000" b="1" dirty="0">
              <a:solidFill>
                <a:srgbClr val="9BBB59">
                  <a:lumMod val="50000"/>
                </a:srgbClr>
              </a:solidFill>
            </a:endParaRPr>
          </a:p>
          <a:p>
            <a:pPr marL="0" lvl="0" indent="0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　　　★人を集めるのではなく、</a:t>
            </a:r>
            <a:r>
              <a:rPr lang="ja-JP" altLang="en-US" sz="2000" b="1" dirty="0">
                <a:solidFill>
                  <a:srgbClr val="FF0000"/>
                </a:solidFill>
              </a:rPr>
              <a:t>集まっている所でイベント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　　　　　イオンとの連携によるイオンモールの活用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　　　　　ユニクロとの連携による店舗の活用　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kumimoji="1" lang="ja-JP" altLang="en-US" sz="2000" dirty="0">
                <a:solidFill>
                  <a:prstClr val="black"/>
                </a:solidFill>
              </a:rPr>
              <a:t>　　　☆地域のイベントへの参加、</a:t>
            </a:r>
            <a:r>
              <a:rPr lang="ja-JP" altLang="en-US" sz="2000" dirty="0">
                <a:solidFill>
                  <a:prstClr val="black"/>
                </a:solidFill>
              </a:rPr>
              <a:t>地域の企業との連携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kumimoji="1" lang="ja-JP" altLang="en-US" sz="2000" dirty="0">
                <a:solidFill>
                  <a:prstClr val="black"/>
                </a:solidFill>
              </a:rPr>
              <a:t>　　　★そのための素材の提供など支援　</a:t>
            </a:r>
            <a:endParaRPr kumimoji="1" lang="ja-JP" altLang="en-US" dirty="0"/>
          </a:p>
        </p:txBody>
      </p:sp>
      <p:pic>
        <p:nvPicPr>
          <p:cNvPr id="4" name="Picture 12" descr="C:\Users\yamada\Desktop\組拡会合用PPT素材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00" y="3573016"/>
            <a:ext cx="3463406" cy="14401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17" y="3717032"/>
            <a:ext cx="31814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12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mada\Desktop\組拡会合用PPT素材\magaz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833" y="544681"/>
            <a:ext cx="3247494" cy="2148049"/>
          </a:xfrm>
          <a:prstGeom prst="rect">
            <a:avLst/>
          </a:prstGeom>
          <a:noFill/>
        </p:spPr>
      </p:pic>
      <p:pic>
        <p:nvPicPr>
          <p:cNvPr id="7" name="Picture 4" descr="C:\Users\yamada\Desktop\組拡会合用PPT素材\maga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86" y="846557"/>
            <a:ext cx="1046154" cy="1370854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-121631" y="2395671"/>
            <a:ext cx="1644433" cy="319522"/>
          </a:xfrm>
          <a:prstGeom prst="rect">
            <a:avLst/>
          </a:prstGeom>
          <a:noFill/>
        </p:spPr>
        <p:txBody>
          <a:bodyPr wrap="square" lIns="103071" tIns="51536" rIns="103071" bIns="51536" rtlCol="0">
            <a:spAutoFit/>
          </a:bodyPr>
          <a:lstStyle/>
          <a:p>
            <a:pPr algn="ctr"/>
            <a:r>
              <a:rPr lang="ja-JP" altLang="en-US" sz="1400" dirty="0">
                <a:latin typeface="HGPｺﾞｼｯｸM" pitchFamily="50" charset="-128"/>
                <a:ea typeface="HGPｺﾞｼｯｸM" pitchFamily="50" charset="-128"/>
              </a:rPr>
              <a:t>イオンの広報誌</a:t>
            </a:r>
          </a:p>
        </p:txBody>
      </p:sp>
      <p:pic>
        <p:nvPicPr>
          <p:cNvPr id="15" name="図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8" y="166146"/>
            <a:ext cx="2739951" cy="23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5131020" y="2510455"/>
            <a:ext cx="1376734" cy="273356"/>
          </a:xfrm>
          <a:prstGeom prst="rect">
            <a:avLst/>
          </a:prstGeom>
          <a:noFill/>
        </p:spPr>
        <p:txBody>
          <a:bodyPr wrap="square" lIns="103071" tIns="51536" rIns="103071" bIns="51536" rtlCol="0">
            <a:spAutoFit/>
          </a:bodyPr>
          <a:lstStyle/>
          <a:p>
            <a:pPr algn="ctr"/>
            <a:r>
              <a:rPr lang="ja-JP" altLang="en-US" sz="1100" dirty="0">
                <a:latin typeface="HGPｺﾞｼｯｸM" pitchFamily="50" charset="-128"/>
                <a:ea typeface="HGPｺﾞｼｯｸM" pitchFamily="50" charset="-128"/>
              </a:rPr>
              <a:t>静岡新聞　</a:t>
            </a:r>
            <a:r>
              <a:rPr lang="en-US" altLang="ja-JP" sz="1100" dirty="0">
                <a:latin typeface="HGPｺﾞｼｯｸM" pitchFamily="50" charset="-128"/>
                <a:ea typeface="HGPｺﾞｼｯｸM" pitchFamily="50" charset="-128"/>
              </a:rPr>
              <a:t>7/10</a:t>
            </a:r>
            <a:endParaRPr lang="ja-JP" altLang="en-US" sz="11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17" name="Picture 3" descr="\\Ts-qvhl293\501社会連携・広報\01_各種事業\201606～イオン防災キャラバン\メディア関連\20160801毎日新聞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6869" y="2818488"/>
            <a:ext cx="3317378" cy="3039103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7561591" y="5449635"/>
            <a:ext cx="1397768" cy="442633"/>
          </a:xfrm>
          <a:prstGeom prst="rect">
            <a:avLst/>
          </a:prstGeom>
          <a:solidFill>
            <a:schemeClr val="bg1"/>
          </a:solidFill>
        </p:spPr>
        <p:txBody>
          <a:bodyPr wrap="square" lIns="103071" tIns="51536" rIns="103071" bIns="51536" rtlCol="0">
            <a:spAutoFit/>
          </a:bodyPr>
          <a:lstStyle/>
          <a:p>
            <a:pPr algn="ctr"/>
            <a:r>
              <a:rPr lang="ja-JP" altLang="en-US" sz="1100" dirty="0">
                <a:latin typeface="HGPｺﾞｼｯｸM" pitchFamily="50" charset="-128"/>
                <a:ea typeface="HGPｺﾞｼｯｸM" pitchFamily="50" charset="-128"/>
              </a:rPr>
              <a:t>毎日新聞（全国）　</a:t>
            </a:r>
            <a:r>
              <a:rPr lang="en-US" altLang="ja-JP" sz="1100" dirty="0">
                <a:latin typeface="HGPｺﾞｼｯｸM" pitchFamily="50" charset="-128"/>
                <a:ea typeface="HGPｺﾞｼｯｸM" pitchFamily="50" charset="-128"/>
              </a:rPr>
              <a:t>8/1</a:t>
            </a:r>
            <a:endParaRPr lang="ja-JP" altLang="en-US" sz="11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19" name="Picture 2" descr="C:\Users\yamada\Desktop\四国新聞9.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1137" y="144571"/>
            <a:ext cx="1952550" cy="3260114"/>
          </a:xfrm>
          <a:prstGeom prst="rect">
            <a:avLst/>
          </a:prstGeom>
          <a:noFill/>
        </p:spPr>
      </p:pic>
      <p:sp>
        <p:nvSpPr>
          <p:cNvPr id="20" name="テキスト ボックス 19"/>
          <p:cNvSpPr txBox="1"/>
          <p:nvPr/>
        </p:nvSpPr>
        <p:spPr>
          <a:xfrm>
            <a:off x="7365504" y="3390900"/>
            <a:ext cx="1397768" cy="273356"/>
          </a:xfrm>
          <a:prstGeom prst="rect">
            <a:avLst/>
          </a:prstGeom>
          <a:noFill/>
        </p:spPr>
        <p:txBody>
          <a:bodyPr wrap="square" lIns="103071" tIns="51536" rIns="103071" bIns="51536" rtlCol="0">
            <a:spAutoFit/>
          </a:bodyPr>
          <a:lstStyle/>
          <a:p>
            <a:pPr algn="ctr"/>
            <a:r>
              <a:rPr lang="ja-JP" altLang="en-US" sz="1100" dirty="0">
                <a:latin typeface="HGPｺﾞｼｯｸM" pitchFamily="50" charset="-128"/>
                <a:ea typeface="HGPｺﾞｼｯｸM" pitchFamily="50" charset="-128"/>
              </a:rPr>
              <a:t>四国新聞　</a:t>
            </a:r>
            <a:r>
              <a:rPr lang="en-US" altLang="ja-JP" sz="1100" dirty="0">
                <a:latin typeface="HGPｺﾞｼｯｸM" pitchFamily="50" charset="-128"/>
                <a:ea typeface="HGPｺﾞｼｯｸM" pitchFamily="50" charset="-128"/>
              </a:rPr>
              <a:t>9/5</a:t>
            </a:r>
            <a:endParaRPr lang="ja-JP" altLang="en-US" sz="1100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 cstate="print"/>
          <a:srcRect l="19309" t="15915" r="15156" b="26039"/>
          <a:stretch>
            <a:fillRect/>
          </a:stretch>
        </p:blipFill>
        <p:spPr bwMode="auto">
          <a:xfrm>
            <a:off x="207883" y="3212976"/>
            <a:ext cx="38879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2226286" y="5412131"/>
            <a:ext cx="1543632" cy="288745"/>
          </a:xfrm>
          <a:prstGeom prst="rect">
            <a:avLst/>
          </a:prstGeom>
          <a:noFill/>
        </p:spPr>
        <p:txBody>
          <a:bodyPr wrap="square" lIns="103071" tIns="51536" rIns="103071" bIns="51536" rtlCol="0">
            <a:spAutoFit/>
          </a:bodyPr>
          <a:lstStyle/>
          <a:p>
            <a:pPr algn="ctr"/>
            <a:r>
              <a:rPr lang="ja-JP" altLang="en-US" sz="1200" dirty="0">
                <a:latin typeface="HGPｺﾞｼｯｸM" pitchFamily="50" charset="-128"/>
                <a:ea typeface="HGPｺﾞｼｯｸM" pitchFamily="50" charset="-128"/>
              </a:rPr>
              <a:t>テレビ和歌山</a:t>
            </a:r>
            <a:r>
              <a:rPr lang="en-US" altLang="ja-JP" sz="1200" dirty="0">
                <a:latin typeface="HGPｺﾞｼｯｸM" pitchFamily="50" charset="-128"/>
                <a:ea typeface="HGPｺﾞｼｯｸM" pitchFamily="50" charset="-128"/>
              </a:rPr>
              <a:t>6/12</a:t>
            </a:r>
            <a:endParaRPr lang="ja-JP" altLang="en-US" sz="12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1135" y="144571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イベントならメディアが報じる</a:t>
            </a:r>
            <a:endParaRPr kumimoji="1" lang="ja-JP" alt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536" y="260648"/>
            <a:ext cx="8824952" cy="778098"/>
          </a:xfrm>
        </p:spPr>
        <p:txBody>
          <a:bodyPr>
            <a:noAutofit/>
          </a:bodyPr>
          <a:lstStyle/>
          <a:p>
            <a:pPr algn="l"/>
            <a:r>
              <a:rPr lang="en-US" altLang="ja-JP" sz="2400" b="1" dirty="0">
                <a:solidFill>
                  <a:schemeClr val="accent3">
                    <a:lumMod val="50000"/>
                  </a:schemeClr>
                </a:solidFill>
              </a:rPr>
              <a:t>【</a:t>
            </a:r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ゲーム７</a:t>
            </a:r>
            <a:r>
              <a:rPr lang="en-US" altLang="ja-JP" sz="2400" b="1" dirty="0">
                <a:solidFill>
                  <a:schemeClr val="accent3">
                    <a:lumMod val="50000"/>
                  </a:schemeClr>
                </a:solidFill>
              </a:rPr>
              <a:t>】</a:t>
            </a:r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入隊したビーバー・カブのお母さんの声を聞こう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296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加盟員保護者「意識調査」　</a:t>
            </a:r>
            <a:endParaRPr kumimoji="1"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2000" dirty="0"/>
              <a:t>　　★ＡＤＫによる加盟員の保護者（主としてお母さん）にウェブ調査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★ターゲットは</a:t>
            </a:r>
            <a:r>
              <a:rPr lang="ja-JP" altLang="en-US" sz="2000" b="1" dirty="0">
                <a:solidFill>
                  <a:srgbClr val="FF0000"/>
                </a:solidFill>
              </a:rPr>
              <a:t>カブ・ビーバーのお母さん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　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r>
              <a:rPr kumimoji="1" lang="ja-JP" altLang="en-US" sz="2000" dirty="0"/>
              <a:t>★なぜスカウトを入れたか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★何に期待して入れたか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　★実際に入れた結果、どこに満足しているか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★改善して欲しい点は何か　　　　　　　　　　　　　　など、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★「スカウティング」誌など分析結果を公表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★　団支援・組織拡充委員会などと協働　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★団支援・組織拡充委員会　「母親世代タスクチーム」と連携　　　　　　　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3401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9992" y="908720"/>
            <a:ext cx="4258816" cy="4491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☆まずは毎年新しく入るスカウトを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　　</a:t>
            </a:r>
            <a:r>
              <a:rPr lang="en-US" altLang="ja-JP" sz="2000" b="1" dirty="0">
                <a:solidFill>
                  <a:srgbClr val="FF0000"/>
                </a:solidFill>
              </a:rPr>
              <a:t>10000</a:t>
            </a:r>
            <a:r>
              <a:rPr lang="ja-JP" altLang="en-US" sz="2000" b="1" dirty="0">
                <a:solidFill>
                  <a:srgbClr val="FF0000"/>
                </a:solidFill>
              </a:rPr>
              <a:t>人に戻そう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　　　　　↓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</a:rPr>
              <a:t>2000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団あるので１団最低５人</a:t>
            </a:r>
            <a:r>
              <a:rPr lang="ja-JP" altLang="en-US" sz="2000" b="1" dirty="0"/>
              <a:t>　　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　　現状は、</a:t>
            </a:r>
            <a:r>
              <a:rPr lang="en-US" altLang="ja-JP" sz="20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人なので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　　　　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</a:rPr>
              <a:t>人増やすだけ！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☆「永遠のスカウト」を実行しよう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　本領発揮はボーイ・ベンチャー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</a:rPr>
              <a:t>　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出入りの自由度を高める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　　「いつでも戻って来いよ」</a:t>
            </a:r>
            <a:endParaRPr kumimoji="1"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☆大学ローバーを各県連１つ新設</a:t>
            </a:r>
            <a:endParaRPr kumimoji="1" lang="ja-JP" altLang="en-US" sz="2000" b="1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「仲間増やし」は難しくない！</a:t>
            </a:r>
            <a:endParaRPr lang="ja-JP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658628"/>
              </p:ext>
            </p:extLst>
          </p:nvPr>
        </p:nvGraphicFramePr>
        <p:xfrm>
          <a:off x="457200" y="1052736"/>
          <a:ext cx="3816424" cy="420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53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6B74D29-F2EF-4FD8-81EB-53F5414F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3">
                    <a:lumMod val="50000"/>
                  </a:schemeClr>
                </a:solidFill>
              </a:rPr>
              <a:t>広報活動の目指すこと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5967C76B-22C1-4F34-95CD-57F26236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212976"/>
            <a:ext cx="8640960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b="1" dirty="0">
                <a:solidFill>
                  <a:schemeClr val="accent3">
                    <a:lumMod val="50000"/>
                  </a:schemeClr>
                </a:solidFill>
              </a:rPr>
              <a:t>新しい仲間を増やす！</a:t>
            </a:r>
            <a:endParaRPr kumimoji="1" lang="ja-JP" altLang="en-US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1C8064CF-258F-4D63-A13F-F27D951459E0}"/>
              </a:ext>
            </a:extLst>
          </p:cNvPr>
          <p:cNvSpPr txBox="1">
            <a:spLocks/>
          </p:cNvSpPr>
          <p:nvPr/>
        </p:nvSpPr>
        <p:spPr>
          <a:xfrm>
            <a:off x="529208" y="761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accent3">
                    <a:lumMod val="50000"/>
                  </a:schemeClr>
                </a:solidFill>
              </a:rPr>
              <a:t>改めて</a:t>
            </a:r>
          </a:p>
        </p:txBody>
      </p:sp>
    </p:spTree>
    <p:extLst>
      <p:ext uri="{BB962C8B-B14F-4D97-AF65-F5344CB8AC3E}">
        <p14:creationId xmlns:p14="http://schemas.microsoft.com/office/powerpoint/2010/main" val="21449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　　</a:t>
            </a:r>
            <a:r>
              <a:rPr kumimoji="1" lang="ja-JP" altLang="en-US" sz="2000" dirty="0"/>
              <a:t>　　　　　</a:t>
            </a:r>
          </a:p>
        </p:txBody>
      </p:sp>
      <p:pic>
        <p:nvPicPr>
          <p:cNvPr id="4" name="Picture 2" descr="C:\Users\Tomoyuki\Desktop\コミュニケーションロ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39405"/>
            <a:ext cx="2788424" cy="8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omoyuki\Desktop\SCT_Logo_EN_rgb_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85" y="3063179"/>
            <a:ext cx="2642156" cy="8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223628" y="104588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accent3">
                    <a:lumMod val="50000"/>
                  </a:schemeClr>
                </a:solidFill>
              </a:rPr>
              <a:t>　　　発信しよう</a:t>
            </a:r>
            <a:endParaRPr kumimoji="1" lang="en-US" altLang="ja-JP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ja-JP" altLang="en-US" sz="4800" b="1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4800" b="1" dirty="0">
                <a:solidFill>
                  <a:schemeClr val="accent3">
                    <a:lumMod val="50000"/>
                  </a:schemeClr>
                </a:solidFill>
              </a:rPr>
              <a:t>「ボーイスカウト」</a:t>
            </a:r>
            <a:endParaRPr kumimoji="1" lang="en-US" altLang="ja-JP" sz="4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ja-JP" altLang="en-US" sz="4800" b="1" dirty="0">
                <a:solidFill>
                  <a:schemeClr val="accent3">
                    <a:lumMod val="50000"/>
                  </a:schemeClr>
                </a:solidFill>
              </a:rPr>
              <a:t>　　</a:t>
            </a:r>
            <a:endParaRPr kumimoji="1" lang="ja-JP" altLang="en-US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443711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ご協力お願いいたします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512159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本気の </a:t>
            </a:r>
            <a:endParaRPr kumimoji="1" lang="en-US" altLang="ja-JP" dirty="0"/>
          </a:p>
          <a:p>
            <a:r>
              <a:rPr kumimoji="1" lang="ja-JP" altLang="en-US" dirty="0"/>
              <a:t>社会連携・広報委員会</a:t>
            </a:r>
          </a:p>
        </p:txBody>
      </p:sp>
    </p:spTree>
    <p:extLst>
      <p:ext uri="{BB962C8B-B14F-4D97-AF65-F5344CB8AC3E}">
        <p14:creationId xmlns:p14="http://schemas.microsoft.com/office/powerpoint/2010/main" val="4726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98357"/>
              </p:ext>
            </p:extLst>
          </p:nvPr>
        </p:nvGraphicFramePr>
        <p:xfrm>
          <a:off x="1547664" y="516742"/>
          <a:ext cx="5976664" cy="550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79512" y="11663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 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減少の原因は「少子化」ではない</a:t>
            </a:r>
            <a:endParaRPr lang="en-US" altLang="zh-TW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644008" y="2996952"/>
            <a:ext cx="0" cy="2196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708700" y="1484784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2000</a:t>
            </a:r>
            <a:r>
              <a:rPr kumimoji="1" lang="ja-JP" altLang="en-US" b="1" dirty="0">
                <a:solidFill>
                  <a:srgbClr val="FF0000"/>
                </a:solidFill>
              </a:rPr>
              <a:t>年前後に何があったのか？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6156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2400" b="1" dirty="0">
                <a:solidFill>
                  <a:srgbClr val="9BBB59">
                    <a:lumMod val="50000"/>
                  </a:srgbClr>
                </a:solidFill>
              </a:rPr>
              <a:t>家族の形の変化に合わせた活動の変化が必要だった？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86632"/>
              </p:ext>
            </p:extLst>
          </p:nvPr>
        </p:nvGraphicFramePr>
        <p:xfrm>
          <a:off x="457200" y="908720"/>
          <a:ext cx="8229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491880" y="4509120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働くお母さんのニーズを捉えて来なかった？</a:t>
            </a:r>
          </a:p>
        </p:txBody>
      </p:sp>
    </p:spTree>
    <p:extLst>
      <p:ext uri="{BB962C8B-B14F-4D97-AF65-F5344CB8AC3E}">
        <p14:creationId xmlns:p14="http://schemas.microsoft.com/office/powerpoint/2010/main" val="8661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05616" cy="43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6542"/>
            <a:ext cx="1460368" cy="4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445729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プロの分析①　アサツーディ・ケイ</a:t>
            </a:r>
          </a:p>
        </p:txBody>
      </p:sp>
    </p:spTree>
    <p:extLst>
      <p:ext uri="{BB962C8B-B14F-4D97-AF65-F5344CB8AC3E}">
        <p14:creationId xmlns:p14="http://schemas.microsoft.com/office/powerpoint/2010/main" val="40564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31224" cy="6340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現状分析と対策（まとめ１）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◇存在は知っているが内容は知らない</a:t>
            </a:r>
            <a:endParaRPr lang="en-US" altLang="ja-JP" sz="2200" b="1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　　　　　　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「なぞの集団」「怪しい集団」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sz="22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◇存在を知ってもらう　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露出が少ない</a:t>
            </a:r>
            <a:endParaRPr lang="en-US" altLang="ja-JP" sz="2200" b="1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　　　</a:t>
            </a:r>
            <a:r>
              <a:rPr lang="ja-JP" altLang="en-US" sz="2200" dirty="0">
                <a:latin typeface="+mn-ea"/>
              </a:rPr>
              <a:t>→制服を目にする　新しい制服はカッコイイ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　　→活動を目にする　ボーイスカウトと分かるように活動する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◇内容を知ってもらう　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マスの広告は効かない</a:t>
            </a:r>
            <a:endParaRPr lang="en-US" altLang="ja-JP" sz="2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　　　</a:t>
            </a:r>
            <a:r>
              <a:rPr lang="ja-JP" altLang="en-US" sz="2200" dirty="0">
                <a:latin typeface="+mn-ea"/>
              </a:rPr>
              <a:t>→ターゲットはとくに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カブ・ビーバーのお母さん世代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　　　　口コミ、紹介、パンフレット、ポスター　＋ＳＮＳ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　　→武器</a:t>
            </a:r>
            <a:r>
              <a:rPr lang="en-US" altLang="ja-JP" sz="2200" dirty="0">
                <a:latin typeface="+mn-ea"/>
              </a:rPr>
              <a:t>10</a:t>
            </a:r>
            <a:r>
              <a:rPr lang="ja-JP" altLang="en-US" sz="2200" dirty="0">
                <a:latin typeface="+mn-ea"/>
              </a:rPr>
              <a:t>万人の加盟員＝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情報拡散</a:t>
            </a:r>
            <a:r>
              <a:rPr lang="ja-JP" altLang="en-US" sz="2200" dirty="0">
                <a:latin typeface="+mn-ea"/>
              </a:rPr>
              <a:t>（口コミ、ＳＮＳ、動画）　　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　　　</a:t>
            </a:r>
            <a:r>
              <a:rPr lang="ja-JP" altLang="en-US" sz="2200" dirty="0">
                <a:latin typeface="+mn-ea"/>
              </a:rPr>
              <a:t>→理解してもらうには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「体験」</a:t>
            </a:r>
            <a:r>
              <a:rPr lang="ja-JP" altLang="en-US" sz="2200" dirty="0">
                <a:latin typeface="+mn-ea"/>
              </a:rPr>
              <a:t>してもらうのが一番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　　→興味を持ったら＝</a:t>
            </a:r>
            <a:r>
              <a:rPr lang="ja-JP" altLang="en-US" sz="2200" b="1" dirty="0">
                <a:solidFill>
                  <a:srgbClr val="FF0000"/>
                </a:solidFill>
                <a:latin typeface="+mn-ea"/>
              </a:rPr>
              <a:t>調べやすい</a:t>
            </a:r>
            <a:r>
              <a:rPr lang="ja-JP" altLang="en-US" sz="2200" dirty="0">
                <a:latin typeface="+mn-ea"/>
              </a:rPr>
              <a:t>ホームページ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r>
              <a:rPr lang="ja-JP" altLang="en-US" sz="2200" dirty="0">
                <a:latin typeface="+mn-ea"/>
              </a:rPr>
              <a:t>　　　　　　　　　　　（日本連盟ＨＰは入口。各団サイトの充実）</a:t>
            </a:r>
            <a:endParaRPr lang="en-US" altLang="ja-JP" sz="2200" dirty="0">
              <a:latin typeface="+mn-ea"/>
            </a:endParaRPr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634082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現状分析と対策（まとめ２</a:t>
            </a:r>
            <a:r>
              <a:rPr lang="ja-JP" altLang="en-US" sz="2400" b="1" dirty="0"/>
              <a:t>）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ja-JP" altLang="en-US" sz="2000" b="1" dirty="0">
                <a:solidFill>
                  <a:srgbClr val="9BBB59">
                    <a:lumMod val="75000"/>
                  </a:srgbClr>
                </a:solidFill>
              </a:rPr>
              <a:t>◇社会とつながる　</a:t>
            </a:r>
            <a:r>
              <a:rPr lang="ja-JP" altLang="en-US" sz="2000" b="1" dirty="0">
                <a:solidFill>
                  <a:srgbClr val="FF0000"/>
                </a:solidFill>
              </a:rPr>
              <a:t>企業や自治体、学校などに直接アプローチ</a:t>
            </a:r>
            <a:endParaRPr lang="en-US" altLang="ja-JP" sz="2000" b="1" dirty="0">
              <a:solidFill>
                <a:srgbClr val="9BBB59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ja-JP" altLang="en-US" sz="2000" b="1" dirty="0">
                <a:solidFill>
                  <a:srgbClr val="9BBB59">
                    <a:lumMod val="75000"/>
                  </a:srgbClr>
                </a:solidFill>
              </a:rPr>
              <a:t>　　　</a:t>
            </a:r>
            <a:r>
              <a:rPr lang="ja-JP" altLang="en-US" sz="2000" dirty="0">
                <a:solidFill>
                  <a:prstClr val="black"/>
                </a:solidFill>
              </a:rPr>
              <a:t>→企業にボーイスカウトの活動を知ってもらう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　　　→企業のＣＳＲ活動などと協働する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　　　→企業に財政的、物的支援をお願いする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b="1" dirty="0">
                <a:solidFill>
                  <a:prstClr val="black"/>
                </a:solidFill>
              </a:rPr>
              <a:t>⇩</a:t>
            </a:r>
            <a:endParaRPr lang="en-US" altLang="ja-JP" sz="20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ＰＲ戦略の抜本的な見直し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≪新・広報戦略　</a:t>
            </a:r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r>
              <a:rPr lang="ja-JP" altLang="en-US" sz="2400" b="1" dirty="0">
                <a:solidFill>
                  <a:srgbClr val="FF0000"/>
                </a:solidFill>
              </a:rPr>
              <a:t>本の矢≫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ja-JP" altLang="en-US" sz="2000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ja-JP" altLang="en-US" sz="2000" dirty="0"/>
              <a:t>背水の陣」「最初で最後の大勝負」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4057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ja-JP" altLang="en-US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新・広報戦略「</a:t>
            </a:r>
            <a:r>
              <a:rPr lang="en-US" altLang="ja-JP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10</a:t>
            </a:r>
            <a:r>
              <a:rPr lang="ja-JP" altLang="en-US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本の矢」～仲間増やしゲーム～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8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ゲーム</a:t>
            </a:r>
            <a:r>
              <a:rPr kumimoji="1" lang="ja-JP" altLang="en-US" sz="2000" dirty="0"/>
              <a:t>①　</a:t>
            </a: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イメージを統一して徹底的に発信しよう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ゲーム②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きっかけになるＰＲ動画をできるだけ拡散しよう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ゲーム③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ＰＲムービーを作ってコンテストに応募しよう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ゲーム④</a:t>
            </a:r>
            <a:r>
              <a:rPr kumimoji="1" lang="ja-JP" altLang="en-US" sz="2000" dirty="0"/>
              <a:t>　</a:t>
            </a: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関心持った人たちをリクルートサイトに呼び込もう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ゲーム⑤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団の情報をＨＰで発信しよう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ゲーム⑥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多くの人にスカウティングを体験してもらおう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ゲーム⑦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入隊したビーバー・カブのお母さんの声を聞こう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ゲーム⑧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ローバーを社会に売り込もう</a:t>
            </a:r>
            <a:r>
              <a:rPr lang="ja-JP" altLang="en-US" sz="2000" dirty="0"/>
              <a:t>　　　　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ゲーム⑨　</a:t>
            </a: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かつての仲間を呼び戻そう</a:t>
            </a:r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ゲーム⑩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みんなで「ＰＲドリームチーム」に参加しよう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796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US" altLang="ja-JP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【</a:t>
            </a:r>
            <a:r>
              <a:rPr lang="ja-JP" altLang="en-US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ゲーム１</a:t>
            </a:r>
            <a:r>
              <a:rPr lang="en-US" altLang="ja-JP" sz="2400" b="1" dirty="0">
                <a:solidFill>
                  <a:srgbClr val="9BBB59">
                    <a:lumMod val="50000"/>
                  </a:srgbClr>
                </a:solidFill>
                <a:cs typeface="+mn-cs"/>
              </a:rPr>
              <a:t>】</a:t>
            </a:r>
            <a:r>
              <a:rPr lang="ja-JP" altLang="en-US" sz="2400" b="1" dirty="0">
                <a:solidFill>
                  <a:schemeClr val="accent3">
                    <a:lumMod val="50000"/>
                  </a:schemeClr>
                </a:solidFill>
              </a:rPr>
              <a:t>イメージを統一して徹底的に発信しよう</a:t>
            </a:r>
            <a:endParaRPr kumimoji="1" lang="ja-JP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☆スカウトカラーは何色でしょう？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 　　　　「スカウトグリーン」を徹底的に使おう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Back to the Origin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（原点に立ち返る）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000" dirty="0"/>
              <a:t>　　　　→かっこいい制服　　スカウトハット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着て歩くの</a:t>
            </a:r>
            <a:r>
              <a:rPr lang="ja-JP" altLang="en-US" sz="2000" b="1" dirty="0">
                <a:solidFill>
                  <a:srgbClr val="FF0000"/>
                </a:solidFill>
              </a:rPr>
              <a:t>が宣伝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/>
              <a:t>　　　　→シンプルなサイン　三指　　　　　　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　　　　→シンプルな標語　　</a:t>
            </a:r>
            <a:r>
              <a:rPr lang="ja-JP" altLang="en-US" sz="2000" b="1" dirty="0" err="1">
                <a:solidFill>
                  <a:schemeClr val="accent3">
                    <a:lumMod val="50000"/>
                  </a:schemeClr>
                </a:solidFill>
              </a:rPr>
              <a:t>そなえよ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つねに　</a:t>
            </a:r>
            <a:endParaRPr lang="en-US" altLang="ja-JP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000" dirty="0"/>
              <a:t>　　　　→歴史あるエール　　弥栄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b="1" dirty="0"/>
              <a:t>☆</a:t>
            </a: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</a:rPr>
              <a:t>コミュニケーション・ロゴ</a:t>
            </a:r>
            <a:r>
              <a:rPr lang="ja-JP" altLang="en-US" sz="2000" b="1" dirty="0"/>
              <a:t>　（ＨＰからダウンロード可能）</a:t>
            </a:r>
            <a:endParaRPr lang="en-US" altLang="ja-JP" sz="2000" b="1" dirty="0"/>
          </a:p>
          <a:p>
            <a:pPr marL="0" indent="0">
              <a:buNone/>
            </a:pPr>
            <a:r>
              <a:rPr kumimoji="1" lang="ja-JP" altLang="en-US" sz="2000" b="1" dirty="0"/>
              <a:t>　　</a:t>
            </a:r>
            <a:r>
              <a:rPr kumimoji="1" lang="ja-JP" altLang="en-US" sz="2000" dirty="0">
                <a:solidFill>
                  <a:srgbClr val="FF0000"/>
                </a:solidFill>
              </a:rPr>
              <a:t>誰でも、いつでも、何にでも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/>
              <a:t>　　　　　</a:t>
            </a:r>
            <a:r>
              <a:rPr kumimoji="1" lang="ja-JP" altLang="en-US" sz="2000" dirty="0"/>
              <a:t>自由に使える　　　　　　　</a:t>
            </a:r>
            <a:r>
              <a:rPr kumimoji="1" lang="ja-JP" altLang="en-US" sz="1200" dirty="0"/>
              <a:t>世界ブランド：使い方に制約が多い</a:t>
            </a:r>
          </a:p>
        </p:txBody>
      </p:sp>
      <p:pic>
        <p:nvPicPr>
          <p:cNvPr id="4" name="Picture 2" descr="C:\Users\Tomoyuki\Desktop\コミュニケーションロ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52" y="4676910"/>
            <a:ext cx="3017766" cy="9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omoyuki\Desktop\SCT_Logo_EN_rgb_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76910"/>
            <a:ext cx="2736304" cy="8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8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73002"/>
            <a:ext cx="8229600" cy="620837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b="1" dirty="0">
                <a:solidFill>
                  <a:srgbClr val="9BBB59">
                    <a:lumMod val="50000"/>
                  </a:srgbClr>
                </a:solidFill>
              </a:rPr>
              <a:t>日本連盟ＨＰからダウンロード、みんなで使おう！</a:t>
            </a:r>
            <a:endParaRPr kumimoji="1" lang="ja-JP" altLang="en-US" sz="2800" dirty="0"/>
          </a:p>
        </p:txBody>
      </p:sp>
      <p:pic>
        <p:nvPicPr>
          <p:cNvPr id="1026" name="Picture 2" descr="http://www.scout.or.jp/_src/11077/img20161222181411189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3" y="1182864"/>
            <a:ext cx="1393619" cy="9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43437"/>
            <a:ext cx="3285787" cy="20664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19" y="5028865"/>
            <a:ext cx="1084211" cy="6577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02" y="5041887"/>
            <a:ext cx="1060833" cy="64083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8" y="1182498"/>
            <a:ext cx="972107" cy="17281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20" y="1239952"/>
            <a:ext cx="2090887" cy="15573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26" y="2899996"/>
            <a:ext cx="1993474" cy="149583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33" y="3249487"/>
            <a:ext cx="1607339" cy="229269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3" y="1612851"/>
            <a:ext cx="2067512" cy="64950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48258" y="2335088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コミュニケーションロゴ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6421" y="538182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パソコンの壁紙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4268" y="293566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携帯待ち受け画面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4738" y="454787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パワーポイント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969772" y="2935660"/>
            <a:ext cx="1634676" cy="23742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</a:rPr>
              <a:t>れ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92846" y="412279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レターフット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55060" y="2274943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ガイドライン</a:t>
            </a:r>
            <a:endParaRPr lang="en-US" altLang="ja-JP" sz="1400" dirty="0">
              <a:solidFill>
                <a:prstClr val="black"/>
              </a:solidFill>
            </a:endParaRP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16897" y="57059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</a:rPr>
              <a:t>名刺</a:t>
            </a:r>
          </a:p>
        </p:txBody>
      </p:sp>
    </p:spTree>
    <p:extLst>
      <p:ext uri="{BB962C8B-B14F-4D97-AF65-F5344CB8AC3E}">
        <p14:creationId xmlns:p14="http://schemas.microsoft.com/office/powerpoint/2010/main" val="1628085096"/>
      </p:ext>
    </p:extLst>
  </p:cSld>
  <p:clrMapOvr>
    <a:masterClrMapping/>
  </p:clrMapOvr>
</p:sld>
</file>

<file path=ppt/theme/theme1.xml><?xml version="1.0" encoding="utf-8"?>
<a:theme xmlns:a="http://schemas.openxmlformats.org/drawingml/2006/main" name="コミュニケーションロ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コミュニケーションロ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327</Words>
  <Application>Microsoft Office PowerPoint</Application>
  <PresentationFormat>画面に合わせる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コミュニケーションロゴ</vt:lpstr>
      <vt:lpstr>1_コミュニケーションロゴ</vt:lpstr>
      <vt:lpstr>PowerPoint プレゼンテーション</vt:lpstr>
      <vt:lpstr>PowerPoint プレゼンテーション</vt:lpstr>
      <vt:lpstr>家族の形の変化に合わせた活動の変化が必要だった？</vt:lpstr>
      <vt:lpstr>PowerPoint プレゼンテーション</vt:lpstr>
      <vt:lpstr>現状分析と対策（まとめ１）</vt:lpstr>
      <vt:lpstr>現状分析と対策（まとめ２）</vt:lpstr>
      <vt:lpstr>新・広報戦略「10本の矢」～仲間増やしゲーム～</vt:lpstr>
      <vt:lpstr>【ゲーム１】イメージを統一して徹底的に発信しよう</vt:lpstr>
      <vt:lpstr>日本連盟ＨＰからダウンロード、みんなで使おう！</vt:lpstr>
      <vt:lpstr>PowerPoint プレゼンテーション</vt:lpstr>
      <vt:lpstr>PowerPoint プレゼンテーション</vt:lpstr>
      <vt:lpstr>みんなの拡散が「第一歩」</vt:lpstr>
      <vt:lpstr>【ゲーム６】多くの人にスカウティングを体験してもらおう</vt:lpstr>
      <vt:lpstr>PowerPoint プレゼンテーション</vt:lpstr>
      <vt:lpstr>【ゲーム７】入隊したビーバー・カブのお母さんの声を聞こう</vt:lpstr>
      <vt:lpstr>PowerPoint プレゼンテーション</vt:lpstr>
      <vt:lpstr>広報活動の目指すこと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Tomoyuki</dc:creator>
  <cp:lastModifiedBy>seiya</cp:lastModifiedBy>
  <cp:revision>171</cp:revision>
  <dcterms:created xsi:type="dcterms:W3CDTF">2017-04-09T03:27:29Z</dcterms:created>
  <dcterms:modified xsi:type="dcterms:W3CDTF">2018-06-18T02:50:55Z</dcterms:modified>
</cp:coreProperties>
</file>