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p:cViewPr>
        <p:scale>
          <a:sx n="100" d="100"/>
          <a:sy n="100" d="100"/>
        </p:scale>
        <p:origin x="-516" y="159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F5C28-F427-4F5F-8926-761C906E708F}" type="datetimeFigureOut">
              <a:rPr kumimoji="1" lang="ja-JP" altLang="en-US" smtClean="0"/>
              <a:pPr/>
              <a:t>2018/10/8</a:t>
            </a:fld>
            <a:endParaRPr kumimoji="1" lang="ja-JP" altLang="en-US"/>
          </a:p>
        </p:txBody>
      </p:sp>
      <p:sp>
        <p:nvSpPr>
          <p:cNvPr id="4" name="スライド イメージ プレースホルダ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3585A-5C36-4FA1-B378-BB6D1397D4B1}" type="slidenum">
              <a:rPr kumimoji="1" lang="ja-JP" altLang="en-US" smtClean="0"/>
              <a:pPr/>
              <a:t>‹#›</a:t>
            </a:fld>
            <a:endParaRPr kumimoji="1" lang="ja-JP" altLang="en-US"/>
          </a:p>
        </p:txBody>
      </p:sp>
    </p:spTree>
    <p:extLst>
      <p:ext uri="{BB962C8B-B14F-4D97-AF65-F5344CB8AC3E}">
        <p14:creationId xmlns:p14="http://schemas.microsoft.com/office/powerpoint/2010/main" val="2879919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23585A-5C36-4FA1-B378-BB6D1397D4B1}"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123585A-5C36-4FA1-B378-BB6D1397D4B1}"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123585A-5C36-4FA1-B378-BB6D1397D4B1}" type="slidenum">
              <a:rPr kumimoji="1" lang="ja-JP" altLang="en-US" smtClean="0"/>
              <a:pPr/>
              <a:t>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96701"/>
            <a:ext cx="1671638"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71475" y="396701"/>
            <a:ext cx="4900613"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5BB275-F9ED-4324-A619-8625FF68FF30}" type="datetimeFigureOut">
              <a:rPr kumimoji="1" lang="ja-JP" altLang="en-US" smtClean="0"/>
              <a:pPr/>
              <a:t>2018/10/8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ABEE04-0267-4F67-8713-19D0F9FCA45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25BB275-F9ED-4324-A619-8625FF68FF30}" type="datetimeFigureOut">
              <a:rPr kumimoji="1" lang="ja-JP" altLang="en-US" smtClean="0"/>
              <a:pPr/>
              <a:t>2018/10/8</a:t>
            </a:fld>
            <a:endParaRPr kumimoji="1" lang="ja-JP" altLang="en-US"/>
          </a:p>
        </p:txBody>
      </p:sp>
      <p:sp>
        <p:nvSpPr>
          <p:cNvPr id="5" name="フッター プレースホルダ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73ABEE04-0267-4F67-8713-19D0F9FCA45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polar-stars.com/" TargetMode="External"/><Relationship Id="rId2" Type="http://schemas.openxmlformats.org/officeDocument/2006/relationships/hyperlink" Target="https://www.scout.or.jp/download/" TargetMode="External"/><Relationship Id="rId1" Type="http://schemas.openxmlformats.org/officeDocument/2006/relationships/slideLayout" Target="../slideLayouts/slideLayout2.xml"/><Relationship Id="rId4" Type="http://schemas.openxmlformats.org/officeDocument/2006/relationships/hyperlink" Target="http://www.niye.go.jp/kenkyu_houkok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solidFill>
                <a:srgbClr val="115740"/>
              </a:solidFill>
            </a:endParaRPr>
          </a:p>
        </p:txBody>
      </p:sp>
      <p:sp>
        <p:nvSpPr>
          <p:cNvPr id="3" name="コンテンツ プレースホルダ 2"/>
          <p:cNvSpPr>
            <a:spLocks noGrp="1"/>
          </p:cNvSpPr>
          <p:nvPr>
            <p:ph idx="1"/>
          </p:nvPr>
        </p:nvSpPr>
        <p:spPr>
          <a:xfrm>
            <a:off x="332656" y="5673080"/>
            <a:ext cx="6172200" cy="2311728"/>
          </a:xfrm>
        </p:spPr>
        <p:txBody>
          <a:bodyPr/>
          <a:lstStyle/>
          <a:p>
            <a:pPr algn="ctr">
              <a:buNone/>
            </a:pPr>
            <a:endParaRPr lang="en-US" altLang="ja-JP" sz="100" dirty="0" smtClean="0">
              <a:solidFill>
                <a:schemeClr val="bg1">
                  <a:lumMod val="95000"/>
                </a:schemeClr>
              </a:solidFill>
            </a:endParaRPr>
          </a:p>
          <a:p>
            <a:pPr algn="ctr">
              <a:buNone/>
            </a:pPr>
            <a:r>
              <a:rPr lang="ja-JP" altLang="en-US" dirty="0" smtClean="0">
                <a:solidFill>
                  <a:schemeClr val="bg1">
                    <a:lumMod val="95000"/>
                  </a:schemeClr>
                </a:solidFill>
              </a:rPr>
              <a:t>踏み出そう  自然が教えてくれる</a:t>
            </a:r>
            <a:endParaRPr lang="en-US" altLang="ja-JP" dirty="0" smtClean="0">
              <a:solidFill>
                <a:schemeClr val="bg1">
                  <a:lumMod val="95000"/>
                </a:schemeClr>
              </a:solidFill>
            </a:endParaRPr>
          </a:p>
          <a:p>
            <a:pPr algn="r">
              <a:buNone/>
            </a:pPr>
            <a:r>
              <a:rPr lang="ja-JP" altLang="en-US" dirty="0" smtClean="0">
                <a:solidFill>
                  <a:schemeClr val="bg1">
                    <a:lumMod val="95000"/>
                  </a:schemeClr>
                </a:solidFill>
              </a:rPr>
              <a:t>ボーイスカウト</a:t>
            </a:r>
            <a:endParaRPr kumimoji="1" lang="ja-JP" altLang="en-US" dirty="0">
              <a:solidFill>
                <a:schemeClr val="bg1">
                  <a:lumMod val="95000"/>
                </a:schemeClr>
              </a:solidFill>
            </a:endParaRPr>
          </a:p>
        </p:txBody>
      </p:sp>
      <p:pic>
        <p:nvPicPr>
          <p:cNvPr id="2050" name="Picture 2" descr="C:\Users\nishio\Desktop\入賞写真\御殿場小山地区御殿場6団.jpg"/>
          <p:cNvPicPr>
            <a:picLocks noChangeAspect="1" noChangeArrowheads="1"/>
          </p:cNvPicPr>
          <p:nvPr/>
        </p:nvPicPr>
        <p:blipFill>
          <a:blip r:embed="rId3" cstate="print"/>
          <a:srcRect/>
          <a:stretch>
            <a:fillRect/>
          </a:stretch>
        </p:blipFill>
        <p:spPr bwMode="auto">
          <a:xfrm>
            <a:off x="56161" y="992560"/>
            <a:ext cx="6745678" cy="4772207"/>
          </a:xfrm>
          <a:prstGeom prst="rect">
            <a:avLst/>
          </a:prstGeom>
          <a:noFill/>
        </p:spPr>
      </p:pic>
      <p:grpSp>
        <p:nvGrpSpPr>
          <p:cNvPr id="16" name="グループ化 15"/>
          <p:cNvGrpSpPr/>
          <p:nvPr/>
        </p:nvGrpSpPr>
        <p:grpSpPr>
          <a:xfrm>
            <a:off x="476672" y="6897216"/>
            <a:ext cx="6048672" cy="2000548"/>
            <a:chOff x="548680" y="7041232"/>
            <a:chExt cx="6048672" cy="2000548"/>
          </a:xfrm>
        </p:grpSpPr>
        <p:pic>
          <p:nvPicPr>
            <p:cNvPr id="17" name="Picture 3" descr="C:\Users\nishio\Downloads\QR_Code1535630914.png"/>
            <p:cNvPicPr>
              <a:picLocks noChangeAspect="1" noChangeArrowheads="1"/>
            </p:cNvPicPr>
            <p:nvPr/>
          </p:nvPicPr>
          <p:blipFill>
            <a:blip r:embed="rId4" cstate="print"/>
            <a:srcRect/>
            <a:stretch>
              <a:fillRect/>
            </a:stretch>
          </p:blipFill>
          <p:spPr bwMode="auto">
            <a:xfrm>
              <a:off x="4725144" y="7689304"/>
              <a:ext cx="1080120" cy="1080120"/>
            </a:xfrm>
            <a:prstGeom prst="rect">
              <a:avLst/>
            </a:prstGeom>
            <a:noFill/>
          </p:spPr>
        </p:pic>
        <p:pic>
          <p:nvPicPr>
            <p:cNvPr id="18" name="Picture 2" descr="C:\Users\nishio\Downloads\QR_Code1535630687.png"/>
            <p:cNvPicPr>
              <a:picLocks noChangeAspect="1" noChangeArrowheads="1"/>
            </p:cNvPicPr>
            <p:nvPr/>
          </p:nvPicPr>
          <p:blipFill>
            <a:blip r:embed="rId5" cstate="print"/>
            <a:srcRect/>
            <a:stretch>
              <a:fillRect/>
            </a:stretch>
          </p:blipFill>
          <p:spPr bwMode="auto">
            <a:xfrm>
              <a:off x="1340768" y="7689304"/>
              <a:ext cx="1067445" cy="1067445"/>
            </a:xfrm>
            <a:prstGeom prst="rect">
              <a:avLst/>
            </a:prstGeom>
            <a:noFill/>
          </p:spPr>
        </p:pic>
        <p:sp>
          <p:nvSpPr>
            <p:cNvPr id="19" name="テキスト ボックス 18"/>
            <p:cNvSpPr txBox="1"/>
            <p:nvPr/>
          </p:nvSpPr>
          <p:spPr>
            <a:xfrm>
              <a:off x="548680" y="7041232"/>
              <a:ext cx="6048672" cy="2000548"/>
            </a:xfrm>
            <a:prstGeom prst="rect">
              <a:avLst/>
            </a:prstGeom>
            <a:noFill/>
            <a:ln w="25400">
              <a:solidFill>
                <a:schemeClr val="bg1"/>
              </a:solidFill>
            </a:ln>
          </p:spPr>
          <p:txBody>
            <a:bodyPr wrap="square" rtlCol="0">
              <a:spAutoFit/>
            </a:bodyPr>
            <a:lstStyle/>
            <a:p>
              <a:r>
                <a:rPr kumimoji="1" lang="ja-JP" altLang="en-US" sz="2000" b="1" dirty="0" smtClean="0">
                  <a:solidFill>
                    <a:schemeClr val="bg1">
                      <a:lumMod val="95000"/>
                    </a:schemeClr>
                  </a:solidFill>
                </a:rPr>
                <a:t>詳細はこちらから！</a:t>
              </a:r>
              <a:endParaRPr lang="en-US" altLang="ja-JP" sz="2000" b="1" dirty="0" smtClean="0">
                <a:solidFill>
                  <a:schemeClr val="bg1">
                    <a:lumMod val="95000"/>
                  </a:schemeClr>
                </a:solidFill>
              </a:endParaRPr>
            </a:p>
            <a:p>
              <a:r>
                <a:rPr kumimoji="1" lang="ja-JP" altLang="en-US" sz="2000" b="1" dirty="0" smtClean="0">
                  <a:solidFill>
                    <a:schemeClr val="bg1">
                      <a:lumMod val="95000"/>
                    </a:schemeClr>
                  </a:solidFill>
                </a:rPr>
                <a:t>ボーイスカウト日本連盟</a:t>
              </a:r>
              <a:r>
                <a:rPr kumimoji="1" lang="en-US" altLang="ja-JP" sz="2000" b="1" dirty="0" smtClean="0">
                  <a:solidFill>
                    <a:schemeClr val="bg1">
                      <a:lumMod val="95000"/>
                    </a:schemeClr>
                  </a:solidFill>
                </a:rPr>
                <a:t>	   </a:t>
              </a:r>
              <a:r>
                <a:rPr lang="ja-JP" altLang="en-US" sz="2000" b="1" dirty="0" smtClean="0">
                  <a:solidFill>
                    <a:schemeClr val="bg1">
                      <a:lumMod val="95000"/>
                    </a:schemeClr>
                  </a:solidFill>
                </a:rPr>
                <a:t> </a:t>
              </a:r>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lang="en-US" altLang="ja-JP" sz="2000" b="1" dirty="0" smtClean="0">
                <a:solidFill>
                  <a:schemeClr val="bg1">
                    <a:lumMod val="95000"/>
                  </a:schemeClr>
                </a:solidFill>
              </a:endParaRPr>
            </a:p>
            <a:p>
              <a:endParaRPr kumimoji="1" lang="en-US" altLang="ja-JP" sz="400" b="1" dirty="0" smtClean="0">
                <a:solidFill>
                  <a:schemeClr val="bg1">
                    <a:lumMod val="95000"/>
                  </a:schemeClr>
                </a:solidFill>
              </a:endParaRPr>
            </a:p>
            <a:p>
              <a:endParaRPr lang="en-US" altLang="ja-JP" sz="400" b="1" dirty="0" smtClean="0">
                <a:solidFill>
                  <a:schemeClr val="bg1">
                    <a:lumMod val="95000"/>
                  </a:schemeClr>
                </a:solidFill>
              </a:endParaRPr>
            </a:p>
            <a:p>
              <a:endParaRPr kumimoji="1" lang="en-US" altLang="ja-JP" sz="400" b="1" dirty="0" smtClean="0">
                <a:solidFill>
                  <a:schemeClr val="bg1">
                    <a:lumMod val="95000"/>
                  </a:schemeClr>
                </a:solidFill>
              </a:endParaRPr>
            </a:p>
            <a:p>
              <a:r>
                <a:rPr lang="en-US" altLang="ja-JP" sz="1200" b="1" dirty="0" smtClean="0">
                  <a:solidFill>
                    <a:schemeClr val="bg1">
                      <a:lumMod val="95000"/>
                    </a:schemeClr>
                  </a:solidFill>
                </a:rPr>
                <a:t>https://www.scout.or.jp/entry/index.html                          http://www.bs-shizuoka.com/</a:t>
              </a:r>
              <a:endParaRPr kumimoji="1" lang="en-US" altLang="ja-JP" sz="1200" b="1" dirty="0" smtClean="0">
                <a:solidFill>
                  <a:schemeClr val="bg1">
                    <a:lumMod val="95000"/>
                  </a:schemeClr>
                </a:solidFill>
              </a:endParaRPr>
            </a:p>
          </p:txBody>
        </p:sp>
      </p:grpSp>
      <p:pic>
        <p:nvPicPr>
          <p:cNvPr id="2058" name="Picture 10" descr="C:\Users\nishio\Pictures\saj_cm_logo_cmyk_m.jpg"/>
          <p:cNvPicPr>
            <a:picLocks noChangeAspect="1" noChangeArrowheads="1"/>
          </p:cNvPicPr>
          <p:nvPr/>
        </p:nvPicPr>
        <p:blipFill>
          <a:blip r:embed="rId6" cstate="print"/>
          <a:srcRect/>
          <a:stretch>
            <a:fillRect/>
          </a:stretch>
        </p:blipFill>
        <p:spPr bwMode="auto">
          <a:xfrm>
            <a:off x="0" y="0"/>
            <a:ext cx="3068960" cy="920552"/>
          </a:xfrm>
          <a:prstGeom prst="rect">
            <a:avLst/>
          </a:prstGeom>
          <a:noFill/>
        </p:spPr>
      </p:pic>
      <p:sp>
        <p:nvSpPr>
          <p:cNvPr id="21" name="テキスト ボックス 20"/>
          <p:cNvSpPr txBox="1"/>
          <p:nvPr/>
        </p:nvSpPr>
        <p:spPr>
          <a:xfrm>
            <a:off x="332656" y="8951893"/>
            <a:ext cx="3744416" cy="954107"/>
          </a:xfrm>
          <a:prstGeom prst="rect">
            <a:avLst/>
          </a:prstGeom>
          <a:noFill/>
        </p:spPr>
        <p:txBody>
          <a:bodyPr wrap="square" rtlCol="0">
            <a:spAutoFit/>
          </a:bodyPr>
          <a:lstStyle/>
          <a:p>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r>
              <a:rPr lang="ja-JP" altLang="en-US" sz="1600" b="1" dirty="0" smtClean="0">
                <a:solidFill>
                  <a:schemeClr val="bg1">
                    <a:lumMod val="95000"/>
                  </a:schemeClr>
                </a:solidFill>
              </a:rPr>
              <a:t>静岡市葵区田町１丁目７０番地の１</a:t>
            </a:r>
            <a:endParaRPr lang="en-US" altLang="ja-JP" sz="1600" b="1" dirty="0" smtClean="0">
              <a:solidFill>
                <a:schemeClr val="bg1">
                  <a:lumMod val="95000"/>
                </a:schemeClr>
              </a:solidFill>
            </a:endParaRPr>
          </a:p>
          <a:p>
            <a:r>
              <a:rPr kumimoji="1" lang="en-US" altLang="ja-JP" sz="2000" b="1" dirty="0" smtClean="0">
                <a:solidFill>
                  <a:schemeClr val="bg1">
                    <a:lumMod val="95000"/>
                  </a:schemeClr>
                </a:solidFill>
              </a:rPr>
              <a:t>054-255-6185</a:t>
            </a:r>
            <a:endParaRPr kumimoji="1" lang="ja-JP" altLang="en-US" dirty="0">
              <a:solidFill>
                <a:schemeClr val="bg1">
                  <a:lumMod val="95000"/>
                </a:schemeClr>
              </a:solidFill>
            </a:endParaRPr>
          </a:p>
        </p:txBody>
      </p:sp>
      <p:pic>
        <p:nvPicPr>
          <p:cNvPr id="2064" name="Picture 16" descr="C:\Users\nishio\Downloads\image.jpg"/>
          <p:cNvPicPr>
            <a:picLocks noChangeAspect="1" noChangeArrowheads="1"/>
          </p:cNvPicPr>
          <p:nvPr/>
        </p:nvPicPr>
        <p:blipFill>
          <a:blip r:embed="rId7" cstate="print"/>
          <a:srcRect/>
          <a:stretch>
            <a:fillRect/>
          </a:stretch>
        </p:blipFill>
        <p:spPr bwMode="auto">
          <a:xfrm>
            <a:off x="3140968" y="0"/>
            <a:ext cx="3717032" cy="9205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solidFill>
                <a:srgbClr val="115740"/>
              </a:solidFill>
            </a:endParaRPr>
          </a:p>
        </p:txBody>
      </p:sp>
      <p:sp>
        <p:nvSpPr>
          <p:cNvPr id="3" name="コンテンツ プレースホルダ 2"/>
          <p:cNvSpPr>
            <a:spLocks noGrp="1"/>
          </p:cNvSpPr>
          <p:nvPr>
            <p:ph idx="1"/>
          </p:nvPr>
        </p:nvSpPr>
        <p:spPr>
          <a:xfrm>
            <a:off x="332656" y="5673080"/>
            <a:ext cx="6172200" cy="2311728"/>
          </a:xfrm>
        </p:spPr>
        <p:txBody>
          <a:bodyPr/>
          <a:lstStyle/>
          <a:p>
            <a:pPr algn="ctr">
              <a:buNone/>
            </a:pPr>
            <a:endParaRPr lang="en-US" altLang="ja-JP" sz="100" dirty="0" smtClean="0">
              <a:solidFill>
                <a:schemeClr val="bg1">
                  <a:lumMod val="95000"/>
                </a:schemeClr>
              </a:solidFill>
            </a:endParaRPr>
          </a:p>
          <a:p>
            <a:pPr algn="ctr">
              <a:buNone/>
            </a:pPr>
            <a:r>
              <a:rPr lang="ja-JP" altLang="en-US" dirty="0" smtClean="0">
                <a:solidFill>
                  <a:schemeClr val="bg1">
                    <a:lumMod val="95000"/>
                  </a:schemeClr>
                </a:solidFill>
              </a:rPr>
              <a:t>自分の道は自分で決めよう</a:t>
            </a:r>
            <a:endParaRPr lang="en-US" altLang="ja-JP" dirty="0" smtClean="0">
              <a:solidFill>
                <a:schemeClr val="bg1">
                  <a:lumMod val="95000"/>
                </a:schemeClr>
              </a:solidFill>
            </a:endParaRPr>
          </a:p>
          <a:p>
            <a:pPr algn="r">
              <a:buNone/>
            </a:pPr>
            <a:r>
              <a:rPr lang="ja-JP" altLang="en-US" dirty="0" smtClean="0">
                <a:solidFill>
                  <a:schemeClr val="bg1">
                    <a:lumMod val="95000"/>
                  </a:schemeClr>
                </a:solidFill>
              </a:rPr>
              <a:t>ボーイスカウト</a:t>
            </a:r>
            <a:endParaRPr kumimoji="1" lang="ja-JP" altLang="en-US" dirty="0">
              <a:solidFill>
                <a:schemeClr val="bg1">
                  <a:lumMod val="95000"/>
                </a:schemeClr>
              </a:solidFill>
            </a:endParaRPr>
          </a:p>
        </p:txBody>
      </p:sp>
      <p:sp>
        <p:nvSpPr>
          <p:cNvPr id="2057" name="AutoShape 9" descr="å£ç´2 1920Ã1080(16:9).jpg ãè¡¨ç¤ºãã¦ãã¾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pSp>
        <p:nvGrpSpPr>
          <p:cNvPr id="4" name="グループ化 15"/>
          <p:cNvGrpSpPr/>
          <p:nvPr/>
        </p:nvGrpSpPr>
        <p:grpSpPr>
          <a:xfrm>
            <a:off x="476672" y="6897216"/>
            <a:ext cx="6048672" cy="2000548"/>
            <a:chOff x="548680" y="7041232"/>
            <a:chExt cx="6048672" cy="2000548"/>
          </a:xfrm>
        </p:grpSpPr>
        <p:pic>
          <p:nvPicPr>
            <p:cNvPr id="17" name="Picture 3" descr="C:\Users\nishio\Downloads\QR_Code1535630914.png"/>
            <p:cNvPicPr>
              <a:picLocks noChangeAspect="1" noChangeArrowheads="1"/>
            </p:cNvPicPr>
            <p:nvPr/>
          </p:nvPicPr>
          <p:blipFill>
            <a:blip r:embed="rId3" cstate="print"/>
            <a:srcRect/>
            <a:stretch>
              <a:fillRect/>
            </a:stretch>
          </p:blipFill>
          <p:spPr bwMode="auto">
            <a:xfrm>
              <a:off x="4725144" y="7689304"/>
              <a:ext cx="1080120" cy="1080120"/>
            </a:xfrm>
            <a:prstGeom prst="rect">
              <a:avLst/>
            </a:prstGeom>
            <a:noFill/>
          </p:spPr>
        </p:pic>
        <p:pic>
          <p:nvPicPr>
            <p:cNvPr id="18" name="Picture 2" descr="C:\Users\nishio\Downloads\QR_Code1535630687.png"/>
            <p:cNvPicPr>
              <a:picLocks noChangeAspect="1" noChangeArrowheads="1"/>
            </p:cNvPicPr>
            <p:nvPr/>
          </p:nvPicPr>
          <p:blipFill>
            <a:blip r:embed="rId4" cstate="print"/>
            <a:srcRect/>
            <a:stretch>
              <a:fillRect/>
            </a:stretch>
          </p:blipFill>
          <p:spPr bwMode="auto">
            <a:xfrm>
              <a:off x="1340768" y="7689304"/>
              <a:ext cx="1067445" cy="1067445"/>
            </a:xfrm>
            <a:prstGeom prst="rect">
              <a:avLst/>
            </a:prstGeom>
            <a:noFill/>
          </p:spPr>
        </p:pic>
        <p:sp>
          <p:nvSpPr>
            <p:cNvPr id="19" name="テキスト ボックス 18"/>
            <p:cNvSpPr txBox="1"/>
            <p:nvPr/>
          </p:nvSpPr>
          <p:spPr>
            <a:xfrm>
              <a:off x="548680" y="7041232"/>
              <a:ext cx="6048672" cy="2000548"/>
            </a:xfrm>
            <a:prstGeom prst="rect">
              <a:avLst/>
            </a:prstGeom>
            <a:noFill/>
            <a:ln w="25400">
              <a:solidFill>
                <a:schemeClr val="bg1"/>
              </a:solidFill>
            </a:ln>
          </p:spPr>
          <p:txBody>
            <a:bodyPr wrap="square" rtlCol="0">
              <a:spAutoFit/>
            </a:bodyPr>
            <a:lstStyle/>
            <a:p>
              <a:r>
                <a:rPr kumimoji="1" lang="ja-JP" altLang="en-US" sz="2000" b="1" dirty="0" smtClean="0">
                  <a:solidFill>
                    <a:schemeClr val="bg1">
                      <a:lumMod val="95000"/>
                    </a:schemeClr>
                  </a:solidFill>
                </a:rPr>
                <a:t>詳細はこちらから！</a:t>
              </a:r>
              <a:endParaRPr lang="en-US" altLang="ja-JP" sz="2000" b="1" dirty="0" smtClean="0">
                <a:solidFill>
                  <a:schemeClr val="bg1">
                    <a:lumMod val="95000"/>
                  </a:schemeClr>
                </a:solidFill>
              </a:endParaRPr>
            </a:p>
            <a:p>
              <a:r>
                <a:rPr kumimoji="1" lang="ja-JP" altLang="en-US" sz="2000" b="1" dirty="0" smtClean="0">
                  <a:solidFill>
                    <a:schemeClr val="bg1">
                      <a:lumMod val="95000"/>
                    </a:schemeClr>
                  </a:solidFill>
                </a:rPr>
                <a:t>ボーイスカウト日本連盟</a:t>
              </a:r>
              <a:r>
                <a:rPr kumimoji="1" lang="en-US" altLang="ja-JP" sz="2000" b="1" dirty="0" smtClean="0">
                  <a:solidFill>
                    <a:schemeClr val="bg1">
                      <a:lumMod val="95000"/>
                    </a:schemeClr>
                  </a:solidFill>
                </a:rPr>
                <a:t>	   </a:t>
              </a:r>
              <a:r>
                <a:rPr lang="ja-JP" altLang="en-US" sz="2000" b="1" dirty="0" smtClean="0">
                  <a:solidFill>
                    <a:schemeClr val="bg1">
                      <a:lumMod val="95000"/>
                    </a:schemeClr>
                  </a:solidFill>
                </a:rPr>
                <a:t> </a:t>
              </a:r>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lang="en-US" altLang="ja-JP" sz="2000" b="1" dirty="0" smtClean="0">
                <a:solidFill>
                  <a:schemeClr val="bg1">
                    <a:lumMod val="95000"/>
                  </a:schemeClr>
                </a:solidFill>
              </a:endParaRPr>
            </a:p>
            <a:p>
              <a:endParaRPr kumimoji="1" lang="en-US" altLang="ja-JP" sz="400" b="1" dirty="0" smtClean="0">
                <a:solidFill>
                  <a:schemeClr val="bg1">
                    <a:lumMod val="95000"/>
                  </a:schemeClr>
                </a:solidFill>
              </a:endParaRPr>
            </a:p>
            <a:p>
              <a:endParaRPr lang="en-US" altLang="ja-JP" sz="400" b="1" dirty="0" smtClean="0">
                <a:solidFill>
                  <a:schemeClr val="bg1">
                    <a:lumMod val="95000"/>
                  </a:schemeClr>
                </a:solidFill>
              </a:endParaRPr>
            </a:p>
            <a:p>
              <a:endParaRPr kumimoji="1" lang="en-US" altLang="ja-JP" sz="400" b="1" dirty="0" smtClean="0">
                <a:solidFill>
                  <a:schemeClr val="bg1">
                    <a:lumMod val="95000"/>
                  </a:schemeClr>
                </a:solidFill>
              </a:endParaRPr>
            </a:p>
            <a:p>
              <a:r>
                <a:rPr lang="en-US" altLang="ja-JP" sz="1200" b="1" dirty="0" smtClean="0">
                  <a:solidFill>
                    <a:schemeClr val="bg1">
                      <a:lumMod val="95000"/>
                    </a:schemeClr>
                  </a:solidFill>
                </a:rPr>
                <a:t>https://www.scout.or.jp/entry/index.html                          http://www.bs-shizuoka.com/</a:t>
              </a:r>
              <a:endParaRPr kumimoji="1" lang="en-US" altLang="ja-JP" sz="1200" b="1" dirty="0" smtClean="0">
                <a:solidFill>
                  <a:schemeClr val="bg1">
                    <a:lumMod val="95000"/>
                  </a:schemeClr>
                </a:solidFill>
              </a:endParaRPr>
            </a:p>
          </p:txBody>
        </p:sp>
      </p:grpSp>
      <p:pic>
        <p:nvPicPr>
          <p:cNvPr id="2058" name="Picture 10" descr="C:\Users\nishio\Pictures\saj_cm_logo_cmyk_m.jpg"/>
          <p:cNvPicPr>
            <a:picLocks noChangeAspect="1" noChangeArrowheads="1"/>
          </p:cNvPicPr>
          <p:nvPr/>
        </p:nvPicPr>
        <p:blipFill>
          <a:blip r:embed="rId5" cstate="print"/>
          <a:srcRect/>
          <a:stretch>
            <a:fillRect/>
          </a:stretch>
        </p:blipFill>
        <p:spPr bwMode="auto">
          <a:xfrm>
            <a:off x="0" y="0"/>
            <a:ext cx="3068960" cy="920552"/>
          </a:xfrm>
          <a:prstGeom prst="rect">
            <a:avLst/>
          </a:prstGeom>
          <a:noFill/>
        </p:spPr>
      </p:pic>
      <p:sp>
        <p:nvSpPr>
          <p:cNvPr id="21" name="テキスト ボックス 20"/>
          <p:cNvSpPr txBox="1"/>
          <p:nvPr/>
        </p:nvSpPr>
        <p:spPr>
          <a:xfrm>
            <a:off x="332656" y="8951893"/>
            <a:ext cx="3744416" cy="954107"/>
          </a:xfrm>
          <a:prstGeom prst="rect">
            <a:avLst/>
          </a:prstGeom>
          <a:noFill/>
        </p:spPr>
        <p:txBody>
          <a:bodyPr wrap="square" rtlCol="0">
            <a:spAutoFit/>
          </a:bodyPr>
          <a:lstStyle/>
          <a:p>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r>
              <a:rPr lang="ja-JP" altLang="en-US" sz="1600" b="1" dirty="0" smtClean="0">
                <a:solidFill>
                  <a:schemeClr val="bg1">
                    <a:lumMod val="95000"/>
                  </a:schemeClr>
                </a:solidFill>
              </a:rPr>
              <a:t>静岡市葵区田町１丁目７０番地の１</a:t>
            </a:r>
            <a:endParaRPr lang="en-US" altLang="ja-JP" sz="1600" b="1" dirty="0" smtClean="0">
              <a:solidFill>
                <a:schemeClr val="bg1">
                  <a:lumMod val="95000"/>
                </a:schemeClr>
              </a:solidFill>
            </a:endParaRPr>
          </a:p>
          <a:p>
            <a:r>
              <a:rPr kumimoji="1" lang="en-US" altLang="ja-JP" sz="2000" b="1" dirty="0" smtClean="0">
                <a:solidFill>
                  <a:schemeClr val="bg1">
                    <a:lumMod val="95000"/>
                  </a:schemeClr>
                </a:solidFill>
              </a:rPr>
              <a:t>054-255-6185</a:t>
            </a:r>
            <a:endParaRPr kumimoji="1" lang="ja-JP" altLang="en-US" dirty="0">
              <a:solidFill>
                <a:schemeClr val="bg1">
                  <a:lumMod val="95000"/>
                </a:schemeClr>
              </a:solidFill>
            </a:endParaRPr>
          </a:p>
        </p:txBody>
      </p:sp>
      <p:pic>
        <p:nvPicPr>
          <p:cNvPr id="2064" name="Picture 16" descr="C:\Users\nishio\Downloads\image.jpg"/>
          <p:cNvPicPr>
            <a:picLocks noChangeAspect="1" noChangeArrowheads="1"/>
          </p:cNvPicPr>
          <p:nvPr/>
        </p:nvPicPr>
        <p:blipFill>
          <a:blip r:embed="rId6" cstate="print"/>
          <a:srcRect/>
          <a:stretch>
            <a:fillRect/>
          </a:stretch>
        </p:blipFill>
        <p:spPr bwMode="auto">
          <a:xfrm>
            <a:off x="3140968" y="0"/>
            <a:ext cx="3717032" cy="920552"/>
          </a:xfrm>
          <a:prstGeom prst="rect">
            <a:avLst/>
          </a:prstGeom>
          <a:noFill/>
        </p:spPr>
      </p:pic>
      <p:pic>
        <p:nvPicPr>
          <p:cNvPr id="17410" name="Picture 2" descr="C:\Users\nishio\Desktop\入賞写真\沼駿地区沼津4団.jpg"/>
          <p:cNvPicPr>
            <a:picLocks noChangeAspect="1" noChangeArrowheads="1"/>
          </p:cNvPicPr>
          <p:nvPr/>
        </p:nvPicPr>
        <p:blipFill>
          <a:blip r:embed="rId7" cstate="print"/>
          <a:srcRect/>
          <a:stretch>
            <a:fillRect/>
          </a:stretch>
        </p:blipFill>
        <p:spPr bwMode="auto">
          <a:xfrm>
            <a:off x="47160" y="992560"/>
            <a:ext cx="6763680" cy="4781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solidFill>
                <a:srgbClr val="115740"/>
              </a:solidFill>
            </a:endParaRPr>
          </a:p>
        </p:txBody>
      </p:sp>
      <p:sp>
        <p:nvSpPr>
          <p:cNvPr id="3" name="コンテンツ プレースホルダ 2"/>
          <p:cNvSpPr>
            <a:spLocks noGrp="1"/>
          </p:cNvSpPr>
          <p:nvPr>
            <p:ph idx="1"/>
          </p:nvPr>
        </p:nvSpPr>
        <p:spPr>
          <a:xfrm>
            <a:off x="332656" y="5961112"/>
            <a:ext cx="6172200" cy="2023696"/>
          </a:xfrm>
        </p:spPr>
        <p:txBody>
          <a:bodyPr/>
          <a:lstStyle/>
          <a:p>
            <a:pPr algn="ctr">
              <a:buNone/>
            </a:pPr>
            <a:r>
              <a:rPr lang="ja-JP" altLang="en-US" dirty="0" smtClean="0">
                <a:solidFill>
                  <a:schemeClr val="bg1">
                    <a:lumMod val="95000"/>
                  </a:schemeClr>
                </a:solidFill>
              </a:rPr>
              <a:t>自分を知って 世界を知ろう</a:t>
            </a:r>
            <a:endParaRPr kumimoji="1" lang="ja-JP" altLang="en-US" dirty="0">
              <a:solidFill>
                <a:schemeClr val="bg1">
                  <a:lumMod val="95000"/>
                </a:schemeClr>
              </a:solidFill>
            </a:endParaRPr>
          </a:p>
        </p:txBody>
      </p:sp>
      <p:sp>
        <p:nvSpPr>
          <p:cNvPr id="2057" name="AutoShape 9" descr="å£ç´2 1920Ã1080(16:9).jpg ãè¡¨ç¤ºãã¦ãã¾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pSp>
        <p:nvGrpSpPr>
          <p:cNvPr id="4" name="グループ化 15"/>
          <p:cNvGrpSpPr/>
          <p:nvPr/>
        </p:nvGrpSpPr>
        <p:grpSpPr>
          <a:xfrm>
            <a:off x="476672" y="6897216"/>
            <a:ext cx="6048672" cy="2000548"/>
            <a:chOff x="548680" y="7041232"/>
            <a:chExt cx="6048672" cy="2000548"/>
          </a:xfrm>
        </p:grpSpPr>
        <p:pic>
          <p:nvPicPr>
            <p:cNvPr id="17" name="Picture 3" descr="C:\Users\nishio\Downloads\QR_Code1535630914.png"/>
            <p:cNvPicPr>
              <a:picLocks noChangeAspect="1" noChangeArrowheads="1"/>
            </p:cNvPicPr>
            <p:nvPr/>
          </p:nvPicPr>
          <p:blipFill>
            <a:blip r:embed="rId3" cstate="print"/>
            <a:srcRect/>
            <a:stretch>
              <a:fillRect/>
            </a:stretch>
          </p:blipFill>
          <p:spPr bwMode="auto">
            <a:xfrm>
              <a:off x="4725144" y="7689304"/>
              <a:ext cx="1080120" cy="1080120"/>
            </a:xfrm>
            <a:prstGeom prst="rect">
              <a:avLst/>
            </a:prstGeom>
            <a:noFill/>
          </p:spPr>
        </p:pic>
        <p:pic>
          <p:nvPicPr>
            <p:cNvPr id="18" name="Picture 2" descr="C:\Users\nishio\Downloads\QR_Code1535630687.png"/>
            <p:cNvPicPr>
              <a:picLocks noChangeAspect="1" noChangeArrowheads="1"/>
            </p:cNvPicPr>
            <p:nvPr/>
          </p:nvPicPr>
          <p:blipFill>
            <a:blip r:embed="rId4" cstate="print"/>
            <a:srcRect/>
            <a:stretch>
              <a:fillRect/>
            </a:stretch>
          </p:blipFill>
          <p:spPr bwMode="auto">
            <a:xfrm>
              <a:off x="1340768" y="7689304"/>
              <a:ext cx="1067445" cy="1067445"/>
            </a:xfrm>
            <a:prstGeom prst="rect">
              <a:avLst/>
            </a:prstGeom>
            <a:noFill/>
          </p:spPr>
        </p:pic>
        <p:sp>
          <p:nvSpPr>
            <p:cNvPr id="19" name="テキスト ボックス 18"/>
            <p:cNvSpPr txBox="1"/>
            <p:nvPr/>
          </p:nvSpPr>
          <p:spPr>
            <a:xfrm>
              <a:off x="548680" y="7041232"/>
              <a:ext cx="6048672" cy="2000548"/>
            </a:xfrm>
            <a:prstGeom prst="rect">
              <a:avLst/>
            </a:prstGeom>
            <a:noFill/>
            <a:ln w="25400">
              <a:solidFill>
                <a:schemeClr val="bg1"/>
              </a:solidFill>
            </a:ln>
          </p:spPr>
          <p:txBody>
            <a:bodyPr wrap="square" rtlCol="0">
              <a:spAutoFit/>
            </a:bodyPr>
            <a:lstStyle/>
            <a:p>
              <a:r>
                <a:rPr kumimoji="1" lang="ja-JP" altLang="en-US" sz="2000" b="1" dirty="0" smtClean="0">
                  <a:solidFill>
                    <a:schemeClr val="bg1">
                      <a:lumMod val="95000"/>
                    </a:schemeClr>
                  </a:solidFill>
                </a:rPr>
                <a:t>詳細はこちらから！</a:t>
              </a:r>
              <a:endParaRPr lang="en-US" altLang="ja-JP" sz="2000" b="1" dirty="0" smtClean="0">
                <a:solidFill>
                  <a:schemeClr val="bg1">
                    <a:lumMod val="95000"/>
                  </a:schemeClr>
                </a:solidFill>
              </a:endParaRPr>
            </a:p>
            <a:p>
              <a:r>
                <a:rPr kumimoji="1" lang="ja-JP" altLang="en-US" sz="2000" b="1" dirty="0" smtClean="0">
                  <a:solidFill>
                    <a:schemeClr val="bg1">
                      <a:lumMod val="95000"/>
                    </a:schemeClr>
                  </a:solidFill>
                </a:rPr>
                <a:t>ボーイスカウト日本連盟</a:t>
              </a:r>
              <a:r>
                <a:rPr kumimoji="1" lang="en-US" altLang="ja-JP" sz="2000" b="1" dirty="0" smtClean="0">
                  <a:solidFill>
                    <a:schemeClr val="bg1">
                      <a:lumMod val="95000"/>
                    </a:schemeClr>
                  </a:solidFill>
                </a:rPr>
                <a:t>	   </a:t>
              </a:r>
              <a:r>
                <a:rPr lang="ja-JP" altLang="en-US" sz="2000" b="1" dirty="0" smtClean="0">
                  <a:solidFill>
                    <a:schemeClr val="bg1">
                      <a:lumMod val="95000"/>
                    </a:schemeClr>
                  </a:solidFill>
                </a:rPr>
                <a:t> </a:t>
              </a:r>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lang="en-US" altLang="ja-JP" sz="2000" b="1" dirty="0" smtClean="0">
                <a:solidFill>
                  <a:schemeClr val="bg1">
                    <a:lumMod val="95000"/>
                  </a:schemeClr>
                </a:solidFill>
              </a:endParaRPr>
            </a:p>
            <a:p>
              <a:endParaRPr kumimoji="1" lang="en-US" altLang="ja-JP" sz="400" b="1" dirty="0" smtClean="0">
                <a:solidFill>
                  <a:schemeClr val="bg1">
                    <a:lumMod val="95000"/>
                  </a:schemeClr>
                </a:solidFill>
              </a:endParaRPr>
            </a:p>
            <a:p>
              <a:endParaRPr lang="en-US" altLang="ja-JP" sz="400" b="1" dirty="0" smtClean="0">
                <a:solidFill>
                  <a:schemeClr val="bg1">
                    <a:lumMod val="95000"/>
                  </a:schemeClr>
                </a:solidFill>
              </a:endParaRPr>
            </a:p>
            <a:p>
              <a:endParaRPr kumimoji="1" lang="en-US" altLang="ja-JP" sz="400" b="1" dirty="0" smtClean="0">
                <a:solidFill>
                  <a:schemeClr val="bg1">
                    <a:lumMod val="95000"/>
                  </a:schemeClr>
                </a:solidFill>
              </a:endParaRPr>
            </a:p>
            <a:p>
              <a:r>
                <a:rPr lang="en-US" altLang="ja-JP" sz="1200" b="1" dirty="0" smtClean="0">
                  <a:solidFill>
                    <a:schemeClr val="bg1">
                      <a:lumMod val="95000"/>
                    </a:schemeClr>
                  </a:solidFill>
                </a:rPr>
                <a:t>https://www.scout.or.jp/entry/index.html                          http://www.bs-shizuoka.com/</a:t>
              </a:r>
              <a:endParaRPr kumimoji="1" lang="en-US" altLang="ja-JP" sz="1200" b="1" dirty="0" smtClean="0">
                <a:solidFill>
                  <a:schemeClr val="bg1">
                    <a:lumMod val="95000"/>
                  </a:schemeClr>
                </a:solidFill>
              </a:endParaRPr>
            </a:p>
          </p:txBody>
        </p:sp>
      </p:grpSp>
      <p:pic>
        <p:nvPicPr>
          <p:cNvPr id="2058" name="Picture 10" descr="C:\Users\nishio\Pictures\saj_cm_logo_cmyk_m.jpg"/>
          <p:cNvPicPr>
            <a:picLocks noChangeAspect="1" noChangeArrowheads="1"/>
          </p:cNvPicPr>
          <p:nvPr/>
        </p:nvPicPr>
        <p:blipFill>
          <a:blip r:embed="rId5" cstate="print"/>
          <a:srcRect/>
          <a:stretch>
            <a:fillRect/>
          </a:stretch>
        </p:blipFill>
        <p:spPr bwMode="auto">
          <a:xfrm>
            <a:off x="0" y="0"/>
            <a:ext cx="3068960" cy="920552"/>
          </a:xfrm>
          <a:prstGeom prst="rect">
            <a:avLst/>
          </a:prstGeom>
          <a:noFill/>
        </p:spPr>
      </p:pic>
      <p:sp>
        <p:nvSpPr>
          <p:cNvPr id="21" name="テキスト ボックス 20"/>
          <p:cNvSpPr txBox="1"/>
          <p:nvPr/>
        </p:nvSpPr>
        <p:spPr>
          <a:xfrm>
            <a:off x="332656" y="8951893"/>
            <a:ext cx="3744416" cy="954107"/>
          </a:xfrm>
          <a:prstGeom prst="rect">
            <a:avLst/>
          </a:prstGeom>
          <a:noFill/>
        </p:spPr>
        <p:txBody>
          <a:bodyPr wrap="square" rtlCol="0">
            <a:spAutoFit/>
          </a:bodyPr>
          <a:lstStyle/>
          <a:p>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r>
              <a:rPr lang="ja-JP" altLang="en-US" sz="1600" b="1" dirty="0" smtClean="0">
                <a:solidFill>
                  <a:schemeClr val="bg1">
                    <a:lumMod val="95000"/>
                  </a:schemeClr>
                </a:solidFill>
              </a:rPr>
              <a:t>静岡市葵区田町１丁目７０番地の１</a:t>
            </a:r>
            <a:endParaRPr lang="en-US" altLang="ja-JP" sz="1600" b="1" dirty="0" smtClean="0">
              <a:solidFill>
                <a:schemeClr val="bg1">
                  <a:lumMod val="95000"/>
                </a:schemeClr>
              </a:solidFill>
            </a:endParaRPr>
          </a:p>
          <a:p>
            <a:r>
              <a:rPr kumimoji="1" lang="en-US" altLang="ja-JP" sz="2000" b="1" dirty="0" smtClean="0">
                <a:solidFill>
                  <a:schemeClr val="bg1">
                    <a:lumMod val="95000"/>
                  </a:schemeClr>
                </a:solidFill>
              </a:rPr>
              <a:t>054-255-6185</a:t>
            </a:r>
            <a:endParaRPr kumimoji="1" lang="ja-JP" altLang="en-US" dirty="0">
              <a:solidFill>
                <a:schemeClr val="bg1">
                  <a:lumMod val="95000"/>
                </a:schemeClr>
              </a:solidFill>
            </a:endParaRPr>
          </a:p>
        </p:txBody>
      </p:sp>
      <p:pic>
        <p:nvPicPr>
          <p:cNvPr id="2064" name="Picture 16" descr="C:\Users\nishio\Downloads\image.jpg"/>
          <p:cNvPicPr>
            <a:picLocks noChangeAspect="1" noChangeArrowheads="1"/>
          </p:cNvPicPr>
          <p:nvPr/>
        </p:nvPicPr>
        <p:blipFill>
          <a:blip r:embed="rId6" cstate="print"/>
          <a:srcRect/>
          <a:stretch>
            <a:fillRect/>
          </a:stretch>
        </p:blipFill>
        <p:spPr bwMode="auto">
          <a:xfrm>
            <a:off x="3140968" y="0"/>
            <a:ext cx="3717032" cy="920552"/>
          </a:xfrm>
          <a:prstGeom prst="rect">
            <a:avLst/>
          </a:prstGeom>
          <a:noFill/>
        </p:spPr>
      </p:pic>
      <p:pic>
        <p:nvPicPr>
          <p:cNvPr id="18434" name="Picture 2" descr="C:\Users\nishio\Desktop\入賞写真\浜松東地区浜松22団.jpg"/>
          <p:cNvPicPr>
            <a:picLocks noChangeAspect="1" noChangeArrowheads="1"/>
          </p:cNvPicPr>
          <p:nvPr/>
        </p:nvPicPr>
        <p:blipFill>
          <a:blip r:embed="rId7" cstate="print"/>
          <a:srcRect/>
          <a:stretch>
            <a:fillRect/>
          </a:stretch>
        </p:blipFill>
        <p:spPr bwMode="auto">
          <a:xfrm>
            <a:off x="58316" y="992560"/>
            <a:ext cx="6741368" cy="47647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2900" y="272480"/>
            <a:ext cx="6172200" cy="8576424"/>
          </a:xfrm>
        </p:spPr>
        <p:txBody>
          <a:bodyPr>
            <a:noAutofit/>
          </a:bodyPr>
          <a:lstStyle/>
          <a:p>
            <a:pPr algn="ctr">
              <a:buNone/>
            </a:pPr>
            <a:r>
              <a:rPr lang="ja-JP" altLang="ja-JP" sz="1600" b="1" dirty="0" smtClean="0"/>
              <a:t>使用ガイドライン</a:t>
            </a:r>
            <a:endParaRPr lang="ja-JP" altLang="ja-JP" sz="1600" dirty="0" smtClean="0"/>
          </a:p>
          <a:p>
            <a:pPr>
              <a:buNone/>
            </a:pPr>
            <a:r>
              <a:rPr lang="ja-JP" altLang="ja-JP" sz="1600" dirty="0" smtClean="0"/>
              <a:t>　〇今回公開したチラシの著作権は（一社）日本ボーイスカウト静岡県連盟が所有し、使用しているロゴや写真に関する著作権等は、元の制作者が所有しています。</a:t>
            </a:r>
          </a:p>
          <a:p>
            <a:pPr>
              <a:buNone/>
            </a:pPr>
            <a:r>
              <a:rPr lang="ja-JP" altLang="ja-JP" sz="1600" dirty="0" smtClean="0"/>
              <a:t>〇チラシの使用は広報活動や組織拡充活動等に使用するものとし、日本連盟加盟員が本ガイドラインに従う場合に限り使用できます。</a:t>
            </a:r>
          </a:p>
          <a:p>
            <a:pPr>
              <a:buNone/>
            </a:pPr>
            <a:r>
              <a:rPr lang="ja-JP" altLang="ja-JP" sz="1600" dirty="0" smtClean="0"/>
              <a:t>〇収益性があるもの有償配布、チラシの一部だけを切り取ったものは使用できません。</a:t>
            </a:r>
          </a:p>
          <a:p>
            <a:pPr>
              <a:buNone/>
            </a:pPr>
            <a:r>
              <a:rPr lang="ja-JP" altLang="ja-JP" sz="1600" dirty="0" smtClean="0"/>
              <a:t>〇チラシだけでなく、ポスターなどとして使用していただくこともできます。</a:t>
            </a:r>
          </a:p>
          <a:p>
            <a:pPr>
              <a:buNone/>
            </a:pPr>
            <a:r>
              <a:rPr lang="ja-JP" altLang="ja-JP" sz="1600" dirty="0" smtClean="0"/>
              <a:t>　ぜひ様々な場面で使用ください。</a:t>
            </a:r>
          </a:p>
          <a:p>
            <a:pPr>
              <a:buNone/>
            </a:pPr>
            <a:r>
              <a:rPr lang="ja-JP" altLang="ja-JP" sz="1600" dirty="0" smtClean="0"/>
              <a:t>〇使用している写真やコメントの差し替えは可能です。</a:t>
            </a:r>
          </a:p>
          <a:p>
            <a:pPr>
              <a:buNone/>
            </a:pPr>
            <a:r>
              <a:rPr lang="ja-JP" altLang="ja-JP" sz="1600" dirty="0" smtClean="0"/>
              <a:t>　各団のスカウトが楽しそうに活動している写真に変更いただけます。</a:t>
            </a:r>
          </a:p>
          <a:p>
            <a:pPr>
              <a:buNone/>
            </a:pPr>
            <a:r>
              <a:rPr lang="ja-JP" altLang="ja-JP" sz="1600" dirty="0" smtClean="0"/>
              <a:t>〇ロゴの変更は本文書下部にある（公財）ボーイスカウト日本連盟のＰＲツールのダウンロードセンターのインターネットページ内にあるガイドラインを必ず確認の上行ってください。</a:t>
            </a:r>
          </a:p>
          <a:p>
            <a:pPr>
              <a:buNone/>
            </a:pPr>
            <a:r>
              <a:rPr lang="ja-JP" altLang="ja-JP" sz="1600" dirty="0" smtClean="0"/>
              <a:t>　</a:t>
            </a:r>
          </a:p>
          <a:p>
            <a:pPr algn="ctr">
              <a:buNone/>
            </a:pPr>
            <a:r>
              <a:rPr lang="ja-JP" altLang="ja-JP" sz="1600" b="1" dirty="0" smtClean="0"/>
              <a:t>以下、組拡・広報の担当の方にぜひご覧いただきたい情報です！</a:t>
            </a:r>
            <a:endParaRPr lang="ja-JP" altLang="ja-JP" sz="1600" dirty="0" smtClean="0"/>
          </a:p>
          <a:p>
            <a:pPr>
              <a:buNone/>
            </a:pPr>
            <a:r>
              <a:rPr lang="ja-JP" altLang="ja-JP" sz="1600" b="1" dirty="0" smtClean="0"/>
              <a:t>〇ボーイスカウト日本連盟　ＰＲツールダウンロードセンター</a:t>
            </a:r>
            <a:endParaRPr lang="ja-JP" altLang="ja-JP" sz="1600" dirty="0" smtClean="0"/>
          </a:p>
          <a:p>
            <a:pPr>
              <a:buNone/>
            </a:pPr>
            <a:r>
              <a:rPr lang="en-US" altLang="ja-JP" sz="1600" dirty="0" smtClean="0">
                <a:hlinkClick r:id="rId2"/>
              </a:rPr>
              <a:t>https://www.scout.or.jp/download/</a:t>
            </a:r>
            <a:endParaRPr lang="ja-JP" altLang="ja-JP" sz="1600" dirty="0" smtClean="0"/>
          </a:p>
          <a:p>
            <a:pPr>
              <a:buNone/>
            </a:pPr>
            <a:r>
              <a:rPr lang="en-US" altLang="ja-JP" sz="1600" dirty="0" smtClean="0"/>
              <a:t>        </a:t>
            </a:r>
            <a:r>
              <a:rPr lang="ja-JP" altLang="ja-JP" sz="1600" dirty="0" smtClean="0"/>
              <a:t>ボーイスカウトの広報に使える素材が提供されています！</a:t>
            </a:r>
          </a:p>
          <a:p>
            <a:pPr>
              <a:buNone/>
            </a:pPr>
            <a:r>
              <a:rPr lang="ja-JP" altLang="ja-JP" sz="1600" b="1" dirty="0" smtClean="0"/>
              <a:t>〇</a:t>
            </a:r>
            <a:r>
              <a:rPr lang="en-US" altLang="ja-JP" sz="1600" b="1" dirty="0" smtClean="0"/>
              <a:t>Polar star </a:t>
            </a:r>
            <a:endParaRPr lang="ja-JP" altLang="ja-JP" sz="1600" dirty="0" smtClean="0"/>
          </a:p>
          <a:p>
            <a:pPr>
              <a:buNone/>
            </a:pPr>
            <a:r>
              <a:rPr lang="en-US" altLang="ja-JP" sz="1600" dirty="0" smtClean="0">
                <a:hlinkClick r:id="rId3"/>
              </a:rPr>
              <a:t>https://polar-stars.com/</a:t>
            </a:r>
            <a:endParaRPr lang="ja-JP" altLang="ja-JP" sz="1600" dirty="0" smtClean="0"/>
          </a:p>
          <a:p>
            <a:pPr>
              <a:buNone/>
            </a:pPr>
            <a:r>
              <a:rPr lang="en-US" altLang="ja-JP" sz="1600" dirty="0" smtClean="0"/>
              <a:t>        </a:t>
            </a:r>
            <a:r>
              <a:rPr lang="ja-JP" altLang="ja-JP" sz="1600" dirty="0" smtClean="0"/>
              <a:t>普段の活動にも使うことのできるスカウト運動に関するイラストや情報をたくさん提供されています！</a:t>
            </a:r>
          </a:p>
          <a:p>
            <a:pPr>
              <a:buNone/>
            </a:pPr>
            <a:r>
              <a:rPr lang="ja-JP" altLang="ja-JP" sz="1600" b="1" dirty="0" smtClean="0"/>
              <a:t>〇青少年教育振興機構　調査報告書検索</a:t>
            </a:r>
            <a:endParaRPr lang="ja-JP" altLang="ja-JP" sz="1600" dirty="0" smtClean="0"/>
          </a:p>
          <a:p>
            <a:pPr>
              <a:buNone/>
            </a:pPr>
            <a:r>
              <a:rPr lang="en-US" altLang="ja-JP" sz="1600" dirty="0" smtClean="0">
                <a:hlinkClick r:id="rId4"/>
              </a:rPr>
              <a:t>http://www.niye.go.jp/kenkyu_houkoku/</a:t>
            </a:r>
            <a:endParaRPr lang="ja-JP" altLang="ja-JP" sz="1600" dirty="0" smtClean="0"/>
          </a:p>
          <a:p>
            <a:pPr>
              <a:buNone/>
            </a:pPr>
            <a:r>
              <a:rPr lang="ja-JP" altLang="en-US" sz="1600" dirty="0" smtClean="0"/>
              <a:t>　　　</a:t>
            </a:r>
            <a:r>
              <a:rPr lang="ja-JP" altLang="ja-JP" sz="1600" dirty="0" smtClean="0"/>
              <a:t>キーワード検索で「体験活動」と入力して検索すると関係する様々な報告書を閲覧できます。</a:t>
            </a:r>
          </a:p>
          <a:p>
            <a:pPr>
              <a:buNone/>
            </a:pPr>
            <a:r>
              <a:rPr lang="ja-JP" altLang="en-US" sz="1600" dirty="0" smtClean="0"/>
              <a:t>　　　</a:t>
            </a:r>
            <a:r>
              <a:rPr lang="ja-JP" altLang="ja-JP" sz="1600" dirty="0" smtClean="0"/>
              <a:t>特に平成</a:t>
            </a:r>
            <a:r>
              <a:rPr lang="en-US" altLang="ja-JP" sz="1600" dirty="0" smtClean="0"/>
              <a:t>22</a:t>
            </a:r>
            <a:r>
              <a:rPr lang="ja-JP" altLang="ja-JP" sz="1600" dirty="0" smtClean="0"/>
              <a:t>年の「子供の体験活動の実態に関する調査研究」報告書では、子どもの頃の体験活動が大人になった時どのような効果があるか、わかりやすく記載されているので、スカウト活動の一環でもある体験活動の効果がわかります！</a:t>
            </a:r>
          </a:p>
          <a:p>
            <a:pPr>
              <a:buNone/>
            </a:pPr>
            <a:r>
              <a:rPr lang="en-US" altLang="ja-JP" sz="1600" dirty="0" smtClean="0"/>
              <a:t> </a:t>
            </a:r>
            <a:endParaRPr lang="ja-JP" altLang="ja-JP" sz="1600" dirty="0" smtClean="0"/>
          </a:p>
          <a:p>
            <a:pPr algn="r">
              <a:buNone/>
            </a:pPr>
            <a:r>
              <a:rPr lang="ja-JP" altLang="ja-JP" sz="1600" dirty="0" smtClean="0"/>
              <a:t>日本ボーイスカウト静岡県連盟　組織拡充・広報委員会</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108014</TotalTime>
  <Words>79</Words>
  <Application>Microsoft Office PowerPoint</Application>
  <PresentationFormat>A4 210 x 297 mm</PresentationFormat>
  <Paragraphs>69</Paragraphs>
  <Slides>4</Slides>
  <Notes>3</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nishio</dc:creator>
  <cp:lastModifiedBy>seiya</cp:lastModifiedBy>
  <cp:revision>10446</cp:revision>
  <dcterms:created xsi:type="dcterms:W3CDTF">2018-07-01T10:21:21Z</dcterms:created>
  <dcterms:modified xsi:type="dcterms:W3CDTF">2018-10-08T10:00:23Z</dcterms:modified>
</cp:coreProperties>
</file>