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8" r:id="rId4"/>
    <p:sldId id="266" r:id="rId5"/>
    <p:sldId id="259" r:id="rId6"/>
    <p:sldId id="267" r:id="rId7"/>
    <p:sldId id="260" r:id="rId8"/>
    <p:sldId id="268" r:id="rId9"/>
    <p:sldId id="261" r:id="rId10"/>
    <p:sldId id="262" r:id="rId11"/>
    <p:sldId id="263" r:id="rId12"/>
    <p:sldId id="264" r:id="rId13"/>
    <p:sldId id="269"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smtClean="0"/>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0B68DF-B233-4E15-B2FE-28265DF434E7}" type="datetimeFigureOut">
              <a:rPr kumimoji="1" lang="ja-JP" altLang="en-US" smtClean="0"/>
              <a:t>2017/1/27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9C9DEE-B184-4392-95B0-9EDEB6086C51}"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smtClean="0"/>
              <a:t>マスター タイトルの書式設定</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10B68DF-B233-4E15-B2FE-28265DF434E7}" type="datetimeFigureOut">
              <a:rPr kumimoji="1" lang="ja-JP" altLang="en-US" smtClean="0"/>
              <a:t>2017/1/27</a:t>
            </a:fld>
            <a:endParaRPr kumimoji="1" lang="ja-JP" alt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79C9DEE-B184-4392-95B0-9EDEB6086C5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47664" y="2564904"/>
            <a:ext cx="6552728" cy="3600400"/>
          </a:xfrm>
        </p:spPr>
        <p:txBody>
          <a:bodyPr>
            <a:normAutofit fontScale="92500" lnSpcReduction="20000"/>
          </a:bodyPr>
          <a:lstStyle/>
          <a:p>
            <a:pPr algn="ctr"/>
            <a:r>
              <a:rPr lang="ja-JP" altLang="en-US" dirty="0" smtClean="0"/>
              <a:t>チーム野帳　メンバー</a:t>
            </a:r>
            <a:endParaRPr lang="en-US" altLang="ja-JP" dirty="0" smtClean="0"/>
          </a:p>
          <a:p>
            <a:r>
              <a:rPr lang="ja-JP" altLang="en-US" dirty="0" smtClean="0"/>
              <a:t>　　　　久原　（三島）</a:t>
            </a:r>
            <a:endParaRPr lang="en-US" altLang="ja-JP" dirty="0" smtClean="0"/>
          </a:p>
          <a:p>
            <a:r>
              <a:rPr lang="ja-JP" altLang="en-US" dirty="0" smtClean="0"/>
              <a:t>　　　　大谷　（三島）</a:t>
            </a:r>
            <a:endParaRPr lang="en-US" altLang="ja-JP" dirty="0" smtClean="0"/>
          </a:p>
          <a:p>
            <a:r>
              <a:rPr lang="ja-JP" altLang="en-US" dirty="0" smtClean="0"/>
              <a:t>　　　　穀野　（沼駿）</a:t>
            </a:r>
            <a:endParaRPr lang="en-US" altLang="ja-JP" dirty="0"/>
          </a:p>
          <a:p>
            <a:r>
              <a:rPr lang="ja-JP" altLang="en-US" dirty="0" smtClean="0"/>
              <a:t>　　　　芦川</a:t>
            </a:r>
            <a:r>
              <a:rPr lang="ja-JP" altLang="en-US" dirty="0"/>
              <a:t>　（沼駿</a:t>
            </a:r>
            <a:r>
              <a:rPr lang="ja-JP" altLang="en-US" dirty="0" smtClean="0"/>
              <a:t>）</a:t>
            </a:r>
            <a:endParaRPr lang="en-US" altLang="ja-JP" dirty="0" smtClean="0"/>
          </a:p>
          <a:p>
            <a:r>
              <a:rPr lang="ja-JP" altLang="en-US" dirty="0" smtClean="0"/>
              <a:t>　　　　渡邊　（富士）</a:t>
            </a:r>
            <a:endParaRPr lang="en-US" altLang="ja-JP" dirty="0" smtClean="0"/>
          </a:p>
          <a:p>
            <a:r>
              <a:rPr lang="ja-JP" altLang="en-US" dirty="0" smtClean="0"/>
              <a:t>　　　　志賀</a:t>
            </a:r>
            <a:r>
              <a:rPr lang="ja-JP" altLang="en-US" dirty="0"/>
              <a:t>　（富士）</a:t>
            </a:r>
            <a:endParaRPr lang="en-US" altLang="ja-JP" dirty="0"/>
          </a:p>
          <a:p>
            <a:r>
              <a:rPr lang="ja-JP" altLang="en-US" dirty="0" smtClean="0"/>
              <a:t>　　　　丸山　（富士宮）</a:t>
            </a:r>
            <a:endParaRPr lang="en-US" altLang="ja-JP" dirty="0" smtClean="0"/>
          </a:p>
          <a:p>
            <a:r>
              <a:rPr lang="ja-JP" altLang="en-US" dirty="0" smtClean="0"/>
              <a:t>　　　　平野　（浜松東）</a:t>
            </a:r>
            <a:endParaRPr lang="en-US" altLang="ja-JP" dirty="0" smtClean="0"/>
          </a:p>
          <a:p>
            <a:r>
              <a:rPr lang="ja-JP" altLang="en-US" dirty="0" smtClean="0"/>
              <a:t>　　　　岡田　（天竜・浜北）</a:t>
            </a:r>
            <a:endParaRPr lang="en-US" altLang="ja-JP" dirty="0"/>
          </a:p>
          <a:p>
            <a:pPr algn="ctr"/>
            <a:endParaRPr lang="ja-JP" altLang="en-US" dirty="0"/>
          </a:p>
          <a:p>
            <a:pPr algn="ctr"/>
            <a:endParaRPr lang="zh-TW" altLang="en-US" dirty="0"/>
          </a:p>
          <a:p>
            <a:pPr algn="ct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lang="ja-JP" altLang="en-US" dirty="0"/>
          </a:p>
          <a:p>
            <a:pPr algn="ctr"/>
            <a:endParaRPr kumimoji="1" lang="ja-JP" altLang="en-US" dirty="0"/>
          </a:p>
        </p:txBody>
      </p:sp>
      <p:sp>
        <p:nvSpPr>
          <p:cNvPr id="2" name="タイトル 1"/>
          <p:cNvSpPr>
            <a:spLocks noGrp="1"/>
          </p:cNvSpPr>
          <p:nvPr>
            <p:ph type="ctrTitle"/>
          </p:nvPr>
        </p:nvSpPr>
        <p:spPr>
          <a:xfrm>
            <a:off x="911983" y="1268760"/>
            <a:ext cx="7630616" cy="1082551"/>
          </a:xfrm>
        </p:spPr>
        <p:txBody>
          <a:bodyPr>
            <a:normAutofit fontScale="90000"/>
          </a:bodyPr>
          <a:lstStyle/>
          <a:p>
            <a:pPr marL="182880" indent="0">
              <a:buNone/>
            </a:pPr>
            <a:r>
              <a:rPr lang="ja-JP" altLang="en-US" dirty="0" smtClean="0"/>
              <a:t>　</a:t>
            </a:r>
            <a:r>
              <a:rPr lang="ja-JP" altLang="ja-JP" dirty="0" smtClean="0"/>
              <a:t>斥候術</a:t>
            </a:r>
            <a:r>
              <a:rPr lang="ja-JP" altLang="ja-JP" dirty="0"/>
              <a:t>「野帳の活用」</a:t>
            </a:r>
            <a:br>
              <a:rPr lang="ja-JP" altLang="ja-JP" dirty="0"/>
            </a:br>
            <a:endParaRPr kumimoji="1" lang="ja-JP" altLang="en-US"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188640"/>
            <a:ext cx="888878" cy="1420617"/>
          </a:xfrm>
          <a:prstGeom prst="rect">
            <a:avLst/>
          </a:prstGeom>
        </p:spPr>
      </p:pic>
    </p:spTree>
    <p:extLst>
      <p:ext uri="{BB962C8B-B14F-4D97-AF65-F5344CB8AC3E}">
        <p14:creationId xmlns:p14="http://schemas.microsoft.com/office/powerpoint/2010/main" val="909433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9663" y="265312"/>
            <a:ext cx="8640960" cy="276999"/>
          </a:xfrm>
          <a:prstGeom prst="rect">
            <a:avLst/>
          </a:prstGeom>
          <a:noFill/>
        </p:spPr>
        <p:txBody>
          <a:bodyPr wrap="square" rtlCol="0">
            <a:spAutoFit/>
          </a:bodyPr>
          <a:lstStyle/>
          <a:p>
            <a:r>
              <a:rPr lang="ja-JP" altLang="en-US" sz="1200" dirty="0" smtClean="0"/>
              <a:t>記載例</a:t>
            </a:r>
            <a:endParaRPr lang="ja-JP" altLang="en-US" sz="1200" dirty="0"/>
          </a:p>
        </p:txBody>
      </p:sp>
      <p:pic>
        <p:nvPicPr>
          <p:cNvPr id="6" name="図 5"/>
          <p:cNvPicPr/>
          <p:nvPr/>
        </p:nvPicPr>
        <p:blipFill>
          <a:blip r:embed="rId2" cstate="print"/>
          <a:srcRect/>
          <a:stretch>
            <a:fillRect/>
          </a:stretch>
        </p:blipFill>
        <p:spPr bwMode="auto">
          <a:xfrm>
            <a:off x="653150" y="672673"/>
            <a:ext cx="6151098" cy="3908455"/>
          </a:xfrm>
          <a:prstGeom prst="rect">
            <a:avLst/>
          </a:prstGeom>
          <a:noFill/>
          <a:ln w="9525">
            <a:noFill/>
            <a:miter lim="800000"/>
            <a:headEnd/>
            <a:tailEnd/>
          </a:ln>
        </p:spPr>
      </p:pic>
      <p:sp>
        <p:nvSpPr>
          <p:cNvPr id="7" name="テキスト ボックス 6"/>
          <p:cNvSpPr txBox="1">
            <a:spLocks noChangeArrowheads="1"/>
          </p:cNvSpPr>
          <p:nvPr/>
        </p:nvSpPr>
        <p:spPr bwMode="auto">
          <a:xfrm>
            <a:off x="850850" y="1114011"/>
            <a:ext cx="1276350" cy="334010"/>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100"/>
              </a:lnSpc>
              <a:spcAft>
                <a:spcPts val="0"/>
              </a:spcAft>
            </a:pPr>
            <a:r>
              <a:rPr lang="ja-JP" sz="900" kern="100">
                <a:effectLst/>
                <a:latin typeface="Century"/>
                <a:ea typeface="Meiryo UI"/>
                <a:cs typeface="Meiryo UI"/>
              </a:rPr>
              <a:t>進行方向左側の状況を記載します。</a:t>
            </a:r>
            <a:endParaRPr lang="ja-JP" sz="1050" kern="100">
              <a:effectLst/>
              <a:latin typeface="Century"/>
              <a:ea typeface="ＭＳ 明朝"/>
              <a:cs typeface="Times New Roman"/>
            </a:endParaRPr>
          </a:p>
        </p:txBody>
      </p:sp>
      <p:sp>
        <p:nvSpPr>
          <p:cNvPr id="8" name="テキスト ボックス 5"/>
          <p:cNvSpPr txBox="1">
            <a:spLocks noChangeArrowheads="1"/>
          </p:cNvSpPr>
          <p:nvPr/>
        </p:nvSpPr>
        <p:spPr bwMode="auto">
          <a:xfrm>
            <a:off x="3090524" y="1114011"/>
            <a:ext cx="1276350" cy="334010"/>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100"/>
              </a:lnSpc>
              <a:spcAft>
                <a:spcPts val="0"/>
              </a:spcAft>
            </a:pPr>
            <a:r>
              <a:rPr lang="ja-JP" sz="900" kern="100" dirty="0">
                <a:effectLst/>
                <a:latin typeface="Century"/>
                <a:ea typeface="Meiryo UI"/>
                <a:cs typeface="Meiryo UI"/>
              </a:rPr>
              <a:t>進行方向右側の状況を記載します。</a:t>
            </a:r>
            <a:endParaRPr lang="ja-JP" sz="1050" kern="100" dirty="0">
              <a:effectLst/>
              <a:latin typeface="Century"/>
              <a:ea typeface="ＭＳ 明朝"/>
              <a:cs typeface="Times New Roman"/>
            </a:endParaRPr>
          </a:p>
        </p:txBody>
      </p:sp>
      <p:sp>
        <p:nvSpPr>
          <p:cNvPr id="9" name="テキスト ボックス 7"/>
          <p:cNvSpPr txBox="1">
            <a:spLocks noChangeArrowheads="1"/>
          </p:cNvSpPr>
          <p:nvPr/>
        </p:nvSpPr>
        <p:spPr bwMode="auto">
          <a:xfrm>
            <a:off x="5029511" y="1124744"/>
            <a:ext cx="1527810" cy="334010"/>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100"/>
              </a:lnSpc>
              <a:spcAft>
                <a:spcPts val="0"/>
              </a:spcAft>
            </a:pPr>
            <a:r>
              <a:rPr lang="ja-JP" sz="900" kern="100" dirty="0">
                <a:effectLst/>
                <a:latin typeface="Century"/>
                <a:ea typeface="Meiryo UI"/>
                <a:cs typeface="Meiryo UI"/>
              </a:rPr>
              <a:t>コース記録に書けなかった観察項目を記載します。</a:t>
            </a:r>
            <a:endParaRPr lang="ja-JP" sz="1050" kern="100" dirty="0">
              <a:effectLst/>
              <a:latin typeface="Century"/>
              <a:ea typeface="ＭＳ 明朝"/>
              <a:cs typeface="Times New Roman"/>
            </a:endParaRPr>
          </a:p>
        </p:txBody>
      </p:sp>
      <p:sp>
        <p:nvSpPr>
          <p:cNvPr id="10" name="線吹き出し 1 (枠付き) 9"/>
          <p:cNvSpPr>
            <a:spLocks/>
          </p:cNvSpPr>
          <p:nvPr/>
        </p:nvSpPr>
        <p:spPr bwMode="auto">
          <a:xfrm>
            <a:off x="2838496" y="1742331"/>
            <a:ext cx="1276350" cy="339090"/>
          </a:xfrm>
          <a:prstGeom prst="borderCallout1">
            <a:avLst>
              <a:gd name="adj1" fmla="val 97308"/>
              <a:gd name="adj2" fmla="val 787"/>
              <a:gd name="adj3" fmla="val 221332"/>
              <a:gd name="adj4" fmla="val -22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100"/>
              </a:lnSpc>
              <a:spcAft>
                <a:spcPts val="0"/>
              </a:spcAft>
            </a:pPr>
            <a:r>
              <a:rPr lang="ja-JP" sz="900" kern="100">
                <a:effectLst/>
                <a:latin typeface="Century"/>
                <a:ea typeface="Meiryo UI"/>
                <a:cs typeface="Meiryo UI"/>
              </a:rPr>
              <a:t>分母を歩数、分子を方位角として記載します。</a:t>
            </a:r>
            <a:endParaRPr lang="ja-JP" sz="1050" kern="100">
              <a:effectLst/>
              <a:latin typeface="Century"/>
              <a:ea typeface="ＭＳ 明朝"/>
              <a:cs typeface="Times New Roman"/>
            </a:endParaRPr>
          </a:p>
        </p:txBody>
      </p:sp>
      <p:sp>
        <p:nvSpPr>
          <p:cNvPr id="12" name="線吹き出し 1 (枠付き) 11"/>
          <p:cNvSpPr>
            <a:spLocks/>
          </p:cNvSpPr>
          <p:nvPr/>
        </p:nvSpPr>
        <p:spPr bwMode="auto">
          <a:xfrm>
            <a:off x="4999544" y="2781205"/>
            <a:ext cx="1527810" cy="270510"/>
          </a:xfrm>
          <a:prstGeom prst="borderCallout1">
            <a:avLst>
              <a:gd name="adj1" fmla="val 42255"/>
              <a:gd name="adj2" fmla="val -4986"/>
              <a:gd name="adj3" fmla="val -9560"/>
              <a:gd name="adj4" fmla="val -13853"/>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spcAft>
                <a:spcPts val="0"/>
              </a:spcAft>
            </a:pPr>
            <a:r>
              <a:rPr lang="ja-JP" sz="900" kern="100" dirty="0">
                <a:effectLst/>
                <a:latin typeface="Century"/>
                <a:ea typeface="Meiryo UI"/>
                <a:cs typeface="Meiryo UI"/>
              </a:rPr>
              <a:t>通過時刻を記載します。</a:t>
            </a:r>
            <a:endParaRPr lang="ja-JP" sz="1050" kern="100" dirty="0">
              <a:effectLst/>
              <a:latin typeface="Century"/>
              <a:ea typeface="ＭＳ 明朝"/>
              <a:cs typeface="Times New Roman"/>
            </a:endParaRPr>
          </a:p>
        </p:txBody>
      </p:sp>
      <p:sp>
        <p:nvSpPr>
          <p:cNvPr id="14" name="テキスト ボックス 25"/>
          <p:cNvSpPr txBox="1">
            <a:spLocks noChangeArrowheads="1"/>
          </p:cNvSpPr>
          <p:nvPr/>
        </p:nvSpPr>
        <p:spPr bwMode="auto">
          <a:xfrm>
            <a:off x="1841401" y="1690896"/>
            <a:ext cx="404495" cy="264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spAutoFit/>
          </a:bodyPr>
          <a:lstStyle/>
          <a:p>
            <a:pPr algn="ctr">
              <a:spcAft>
                <a:spcPts val="0"/>
              </a:spcAft>
            </a:pPr>
            <a:r>
              <a:rPr lang="ja-JP" sz="800" kern="100" dirty="0">
                <a:effectLst/>
                <a:latin typeface="Century"/>
                <a:ea typeface="Meiryo UI"/>
                <a:cs typeface="Meiryo UI"/>
              </a:rPr>
              <a:t>∴　∴</a:t>
            </a:r>
            <a:endParaRPr lang="ja-JP" sz="1050" kern="100" dirty="0">
              <a:effectLst/>
              <a:latin typeface="Century"/>
              <a:ea typeface="ＭＳ 明朝"/>
              <a:cs typeface="Times New Roman"/>
            </a:endParaRPr>
          </a:p>
        </p:txBody>
      </p:sp>
      <p:sp>
        <p:nvSpPr>
          <p:cNvPr id="13" name="角丸四角形吹き出し 12"/>
          <p:cNvSpPr>
            <a:spLocks noChangeArrowheads="1"/>
          </p:cNvSpPr>
          <p:nvPr/>
        </p:nvSpPr>
        <p:spPr bwMode="auto">
          <a:xfrm>
            <a:off x="871877" y="1690896"/>
            <a:ext cx="871855" cy="441960"/>
          </a:xfrm>
          <a:prstGeom prst="wedgeRoundRectCallout">
            <a:avLst>
              <a:gd name="adj1" fmla="val 63986"/>
              <a:gd name="adj2" fmla="val -33620"/>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000"/>
              </a:lnSpc>
              <a:spcAft>
                <a:spcPts val="0"/>
              </a:spcAft>
            </a:pPr>
            <a:r>
              <a:rPr lang="ja-JP" sz="900" i="1" kern="100" dirty="0">
                <a:effectLst/>
                <a:latin typeface="Century"/>
                <a:ea typeface="Meiryo UI"/>
                <a:cs typeface="Meiryo UI"/>
              </a:rPr>
              <a:t>左側に茶畑があることを示します。</a:t>
            </a:r>
            <a:endParaRPr lang="ja-JP" sz="1050" kern="100" dirty="0">
              <a:effectLst/>
              <a:latin typeface="Century"/>
              <a:ea typeface="ＭＳ 明朝"/>
              <a:cs typeface="Times New Roman"/>
            </a:endParaRPr>
          </a:p>
        </p:txBody>
      </p:sp>
      <p:sp>
        <p:nvSpPr>
          <p:cNvPr id="16" name="テキスト ボックス 24"/>
          <p:cNvSpPr txBox="1">
            <a:spLocks noChangeArrowheads="1"/>
          </p:cNvSpPr>
          <p:nvPr/>
        </p:nvSpPr>
        <p:spPr bwMode="auto">
          <a:xfrm>
            <a:off x="1626859" y="2489324"/>
            <a:ext cx="650875" cy="255270"/>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spAutoFit/>
          </a:bodyPr>
          <a:lstStyle/>
          <a:p>
            <a:pPr algn="just">
              <a:spcAft>
                <a:spcPts val="0"/>
              </a:spcAft>
            </a:pPr>
            <a:r>
              <a:rPr lang="ja-JP" sz="800" kern="100">
                <a:effectLst/>
                <a:latin typeface="Century"/>
                <a:ea typeface="Meiryo UI"/>
                <a:cs typeface="Meiryo UI"/>
              </a:rPr>
              <a:t>○○公園</a:t>
            </a:r>
            <a:endParaRPr lang="ja-JP" sz="1050" kern="100">
              <a:effectLst/>
              <a:latin typeface="Century"/>
              <a:ea typeface="ＭＳ 明朝"/>
              <a:cs typeface="Times New Roman"/>
            </a:endParaRPr>
          </a:p>
        </p:txBody>
      </p:sp>
      <p:sp>
        <p:nvSpPr>
          <p:cNvPr id="15" name="角丸四角形吹き出し 14"/>
          <p:cNvSpPr>
            <a:spLocks noChangeArrowheads="1"/>
          </p:cNvSpPr>
          <p:nvPr/>
        </p:nvSpPr>
        <p:spPr bwMode="auto">
          <a:xfrm>
            <a:off x="668682" y="2702471"/>
            <a:ext cx="871855" cy="441960"/>
          </a:xfrm>
          <a:prstGeom prst="wedgeRoundRectCallout">
            <a:avLst>
              <a:gd name="adj1" fmla="val 54444"/>
              <a:gd name="adj2" fmla="val -76722"/>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000"/>
              </a:lnSpc>
              <a:spcAft>
                <a:spcPts val="0"/>
              </a:spcAft>
            </a:pPr>
            <a:r>
              <a:rPr lang="ja-JP" sz="900" kern="100">
                <a:effectLst/>
                <a:latin typeface="Century"/>
                <a:ea typeface="Meiryo UI"/>
                <a:cs typeface="Meiryo UI"/>
              </a:rPr>
              <a:t>左側に○○公園があることを示します。</a:t>
            </a:r>
            <a:endParaRPr lang="ja-JP" sz="1050" kern="100">
              <a:effectLst/>
              <a:latin typeface="Century"/>
              <a:ea typeface="ＭＳ 明朝"/>
              <a:cs typeface="Times New Roman"/>
            </a:endParaRPr>
          </a:p>
        </p:txBody>
      </p:sp>
      <p:sp>
        <p:nvSpPr>
          <p:cNvPr id="17" name="テキスト ボックス 20"/>
          <p:cNvSpPr txBox="1">
            <a:spLocks noChangeArrowheads="1"/>
          </p:cNvSpPr>
          <p:nvPr/>
        </p:nvSpPr>
        <p:spPr bwMode="auto">
          <a:xfrm>
            <a:off x="2306187" y="2472595"/>
            <a:ext cx="620395" cy="3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ctr">
              <a:lnSpc>
                <a:spcPts val="1000"/>
              </a:lnSpc>
              <a:spcAft>
                <a:spcPts val="0"/>
              </a:spcAft>
            </a:pPr>
            <a:r>
              <a:rPr lang="en-US" sz="1050" kern="100" dirty="0">
                <a:effectLst/>
                <a:latin typeface="Century"/>
                <a:ea typeface="ＭＳ 明朝"/>
                <a:cs typeface="Times New Roman"/>
              </a:rPr>
              <a:t> 310</a:t>
            </a:r>
            <a:r>
              <a:rPr lang="ja-JP" sz="1050" kern="100" dirty="0">
                <a:effectLst/>
                <a:latin typeface="Century"/>
                <a:ea typeface="ＭＳ 明朝"/>
                <a:cs typeface="Times New Roman"/>
              </a:rPr>
              <a:t>°</a:t>
            </a:r>
          </a:p>
          <a:p>
            <a:pPr algn="ctr">
              <a:lnSpc>
                <a:spcPts val="1000"/>
              </a:lnSpc>
              <a:spcAft>
                <a:spcPts val="0"/>
              </a:spcAft>
            </a:pPr>
            <a:r>
              <a:rPr lang="en-US" sz="1050" kern="100" dirty="0">
                <a:effectLst/>
                <a:latin typeface="Century"/>
                <a:ea typeface="ＭＳ 明朝"/>
                <a:cs typeface="Times New Roman"/>
              </a:rPr>
              <a:t>400 </a:t>
            </a:r>
            <a:endParaRPr lang="ja-JP" sz="1050" kern="100" dirty="0">
              <a:effectLst/>
              <a:latin typeface="Century"/>
              <a:ea typeface="ＭＳ 明朝"/>
              <a:cs typeface="Times New Roman"/>
            </a:endParaRPr>
          </a:p>
        </p:txBody>
      </p:sp>
      <p:cxnSp>
        <p:nvCxnSpPr>
          <p:cNvPr id="11" name="直線コネクタ 10"/>
          <p:cNvCxnSpPr/>
          <p:nvPr/>
        </p:nvCxnSpPr>
        <p:spPr>
          <a:xfrm>
            <a:off x="2448577" y="2594763"/>
            <a:ext cx="375316"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499992" y="2539170"/>
            <a:ext cx="497127" cy="215444"/>
          </a:xfrm>
          <a:prstGeom prst="rect">
            <a:avLst/>
          </a:prstGeom>
          <a:noFill/>
        </p:spPr>
        <p:txBody>
          <a:bodyPr wrap="square" rtlCol="0">
            <a:spAutoFit/>
          </a:bodyPr>
          <a:lstStyle/>
          <a:p>
            <a:r>
              <a:rPr kumimoji="1" lang="en-US" altLang="ja-JP" sz="800" dirty="0" smtClean="0"/>
              <a:t>10:10</a:t>
            </a:r>
            <a:endParaRPr kumimoji="1" lang="ja-JP" altLang="en-US" sz="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7163" y="3243102"/>
            <a:ext cx="83820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7600" y="3113275"/>
            <a:ext cx="619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561" y="3605832"/>
            <a:ext cx="6191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直線コネクタ 20"/>
          <p:cNvCxnSpPr/>
          <p:nvPr/>
        </p:nvCxnSpPr>
        <p:spPr>
          <a:xfrm>
            <a:off x="2448577" y="3450046"/>
            <a:ext cx="356279"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角丸四角形吹き出し 40"/>
          <p:cNvSpPr>
            <a:spLocks noChangeArrowheads="1"/>
          </p:cNvSpPr>
          <p:nvPr/>
        </p:nvSpPr>
        <p:spPr bwMode="auto">
          <a:xfrm>
            <a:off x="3203848" y="4095333"/>
            <a:ext cx="1746250" cy="335280"/>
          </a:xfrm>
          <a:prstGeom prst="wedgeRoundRectCallout">
            <a:avLst>
              <a:gd name="adj1" fmla="val -64722"/>
              <a:gd name="adj2" fmla="val 1227"/>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000"/>
              </a:lnSpc>
              <a:spcAft>
                <a:spcPts val="0"/>
              </a:spcAft>
            </a:pPr>
            <a:r>
              <a:rPr lang="ja-JP" sz="900" kern="100" dirty="0">
                <a:effectLst/>
                <a:latin typeface="Century"/>
                <a:ea typeface="Meiryo UI"/>
                <a:cs typeface="Meiryo UI"/>
              </a:rPr>
              <a:t>「出発点より、方位角</a:t>
            </a:r>
            <a:r>
              <a:rPr lang="en-US" sz="900" kern="100" dirty="0">
                <a:effectLst/>
                <a:latin typeface="Century"/>
                <a:ea typeface="Meiryo UI"/>
                <a:cs typeface="Meiryo UI"/>
              </a:rPr>
              <a:t>320</a:t>
            </a:r>
            <a:r>
              <a:rPr lang="ja-JP" sz="900" kern="100" dirty="0">
                <a:effectLst/>
                <a:latin typeface="Century"/>
                <a:ea typeface="Meiryo UI"/>
                <a:cs typeface="Meiryo UI"/>
              </a:rPr>
              <a:t>°の方向へ進んだ」ことを示します。</a:t>
            </a:r>
            <a:endParaRPr lang="ja-JP" sz="1050" kern="100" dirty="0">
              <a:effectLst/>
              <a:latin typeface="Century"/>
              <a:ea typeface="ＭＳ 明朝"/>
              <a:cs typeface="Times New Roman"/>
            </a:endParaRPr>
          </a:p>
        </p:txBody>
      </p:sp>
      <p:sp>
        <p:nvSpPr>
          <p:cNvPr id="42" name="角丸四角形吹き出し 41"/>
          <p:cNvSpPr>
            <a:spLocks noChangeArrowheads="1"/>
          </p:cNvSpPr>
          <p:nvPr/>
        </p:nvSpPr>
        <p:spPr bwMode="auto">
          <a:xfrm>
            <a:off x="3003576" y="3003006"/>
            <a:ext cx="1746250" cy="894080"/>
          </a:xfrm>
          <a:prstGeom prst="wedgeRoundRectCallout">
            <a:avLst>
              <a:gd name="adj1" fmla="val -64722"/>
              <a:gd name="adj2" fmla="val -8056"/>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000"/>
              </a:lnSpc>
              <a:spcAft>
                <a:spcPts val="0"/>
              </a:spcAft>
            </a:pPr>
            <a:r>
              <a:rPr lang="ja-JP" sz="900" kern="100" dirty="0">
                <a:effectLst/>
                <a:latin typeface="Century"/>
                <a:ea typeface="Meiryo UI"/>
                <a:cs typeface="Meiryo UI"/>
              </a:rPr>
              <a:t>「出発点より、</a:t>
            </a:r>
            <a:r>
              <a:rPr lang="en-US" sz="900" kern="100" dirty="0">
                <a:effectLst/>
                <a:latin typeface="Century"/>
                <a:ea typeface="Meiryo UI"/>
                <a:cs typeface="Meiryo UI"/>
              </a:rPr>
              <a:t>57</a:t>
            </a:r>
            <a:r>
              <a:rPr lang="ja-JP" sz="900" kern="100" dirty="0">
                <a:effectLst/>
                <a:latin typeface="Century"/>
                <a:ea typeface="Meiryo UI"/>
                <a:cs typeface="Meiryo UI"/>
              </a:rPr>
              <a:t>歩進んだ分岐で方位角</a:t>
            </a:r>
            <a:r>
              <a:rPr lang="en-US" sz="900" kern="100" dirty="0">
                <a:effectLst/>
                <a:latin typeface="Century"/>
                <a:ea typeface="Meiryo UI"/>
                <a:cs typeface="Meiryo UI"/>
              </a:rPr>
              <a:t>30</a:t>
            </a:r>
            <a:r>
              <a:rPr lang="ja-JP" sz="900" kern="100" dirty="0">
                <a:effectLst/>
                <a:latin typeface="Century"/>
                <a:ea typeface="Meiryo UI"/>
                <a:cs typeface="Meiryo UI"/>
              </a:rPr>
              <a:t>°の方向へ進んだ」ことを示します。</a:t>
            </a:r>
            <a:endParaRPr lang="ja-JP" sz="1050" kern="100" dirty="0">
              <a:effectLst/>
              <a:latin typeface="Century"/>
              <a:ea typeface="ＭＳ 明朝"/>
              <a:cs typeface="Times New Roman"/>
            </a:endParaRPr>
          </a:p>
          <a:p>
            <a:pPr algn="just">
              <a:lnSpc>
                <a:spcPts val="1000"/>
              </a:lnSpc>
              <a:spcAft>
                <a:spcPts val="0"/>
              </a:spcAft>
            </a:pPr>
            <a:r>
              <a:rPr lang="ja-JP" sz="900" kern="100" dirty="0">
                <a:effectLst/>
                <a:latin typeface="Century"/>
                <a:ea typeface="Meiryo UI"/>
                <a:cs typeface="Meiryo UI"/>
              </a:rPr>
              <a:t>その分岐では、</a:t>
            </a:r>
            <a:r>
              <a:rPr lang="en-US" sz="900" kern="100" dirty="0">
                <a:effectLst/>
                <a:latin typeface="Century"/>
                <a:ea typeface="Meiryo UI"/>
                <a:cs typeface="Meiryo UI"/>
              </a:rPr>
              <a:t>200</a:t>
            </a:r>
            <a:r>
              <a:rPr lang="ja-JP" sz="900" kern="100" dirty="0">
                <a:effectLst/>
                <a:latin typeface="Century"/>
                <a:ea typeface="Meiryo UI"/>
                <a:cs typeface="Meiryo UI"/>
              </a:rPr>
              <a:t>°と</a:t>
            </a:r>
            <a:r>
              <a:rPr lang="en-US" sz="900" kern="100" dirty="0">
                <a:effectLst/>
                <a:latin typeface="Century"/>
                <a:ea typeface="Meiryo UI"/>
                <a:cs typeface="Meiryo UI"/>
              </a:rPr>
              <a:t>320</a:t>
            </a:r>
            <a:r>
              <a:rPr lang="ja-JP" sz="900" kern="100" dirty="0">
                <a:effectLst/>
                <a:latin typeface="Century"/>
                <a:ea typeface="Meiryo UI"/>
                <a:cs typeface="Meiryo UI"/>
              </a:rPr>
              <a:t>°の方向に道が分岐していることを左側に記載しています。</a:t>
            </a:r>
            <a:endParaRPr lang="ja-JP" sz="1050" kern="100" dirty="0">
              <a:effectLst/>
              <a:latin typeface="Century"/>
              <a:ea typeface="ＭＳ 明朝"/>
              <a:cs typeface="Times New Roman"/>
            </a:endParaRPr>
          </a:p>
        </p:txBody>
      </p:sp>
      <p:sp>
        <p:nvSpPr>
          <p:cNvPr id="43" name="角丸四角形吹き出し 42"/>
          <p:cNvSpPr>
            <a:spLocks noChangeArrowheads="1"/>
          </p:cNvSpPr>
          <p:nvPr/>
        </p:nvSpPr>
        <p:spPr bwMode="auto">
          <a:xfrm>
            <a:off x="2963833" y="2157623"/>
            <a:ext cx="1693457" cy="435596"/>
          </a:xfrm>
          <a:prstGeom prst="wedgeRoundRectCallout">
            <a:avLst>
              <a:gd name="adj1" fmla="val -64722"/>
              <a:gd name="adj2" fmla="val 34912"/>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000"/>
              </a:lnSpc>
              <a:spcAft>
                <a:spcPts val="0"/>
              </a:spcAft>
            </a:pPr>
            <a:r>
              <a:rPr lang="ja-JP" sz="900" kern="100" dirty="0">
                <a:effectLst/>
                <a:latin typeface="Century"/>
                <a:ea typeface="Meiryo UI"/>
                <a:cs typeface="Meiryo UI"/>
              </a:rPr>
              <a:t>「前地点より、</a:t>
            </a:r>
            <a:r>
              <a:rPr lang="en-US" sz="900" kern="100" dirty="0">
                <a:effectLst/>
                <a:latin typeface="Century"/>
                <a:ea typeface="Meiryo UI"/>
                <a:cs typeface="Meiryo UI"/>
              </a:rPr>
              <a:t>400</a:t>
            </a:r>
            <a:r>
              <a:rPr lang="ja-JP" sz="900" kern="100" dirty="0">
                <a:effectLst/>
                <a:latin typeface="Century"/>
                <a:ea typeface="Meiryo UI"/>
                <a:cs typeface="Meiryo UI"/>
              </a:rPr>
              <a:t>歩進んだ分岐で方位角</a:t>
            </a:r>
            <a:r>
              <a:rPr lang="en-US" sz="900" kern="100" dirty="0">
                <a:effectLst/>
                <a:latin typeface="Century"/>
                <a:ea typeface="Meiryo UI"/>
                <a:cs typeface="Meiryo UI"/>
              </a:rPr>
              <a:t>310</a:t>
            </a:r>
            <a:r>
              <a:rPr lang="ja-JP" sz="900" kern="100" dirty="0">
                <a:effectLst/>
                <a:latin typeface="Century"/>
                <a:ea typeface="Meiryo UI"/>
                <a:cs typeface="Meiryo UI"/>
              </a:rPr>
              <a:t>°の方向へ進んだ」ことを示します。</a:t>
            </a:r>
            <a:endParaRPr lang="ja-JP" sz="1050" kern="100" dirty="0">
              <a:effectLst/>
              <a:latin typeface="Century"/>
              <a:ea typeface="ＭＳ 明朝"/>
              <a:cs typeface="Times New Roman"/>
            </a:endParaRPr>
          </a:p>
        </p:txBody>
      </p:sp>
      <p:sp>
        <p:nvSpPr>
          <p:cNvPr id="44" name="テキスト ボックス 14"/>
          <p:cNvSpPr txBox="1">
            <a:spLocks noChangeArrowheads="1"/>
          </p:cNvSpPr>
          <p:nvPr/>
        </p:nvSpPr>
        <p:spPr bwMode="auto">
          <a:xfrm>
            <a:off x="2466423" y="4151848"/>
            <a:ext cx="619760" cy="278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en-US" sz="1050" kern="100" dirty="0">
                <a:effectLst/>
                <a:latin typeface="Century"/>
                <a:ea typeface="ＭＳ 明朝"/>
                <a:cs typeface="Times New Roman"/>
              </a:rPr>
              <a:t>320</a:t>
            </a:r>
            <a:r>
              <a:rPr lang="ja-JP" sz="1050" kern="100" dirty="0">
                <a:effectLst/>
                <a:latin typeface="Century"/>
                <a:ea typeface="ＭＳ 明朝"/>
                <a:cs typeface="Times New Roman"/>
              </a:rPr>
              <a:t>°</a:t>
            </a:r>
          </a:p>
        </p:txBody>
      </p:sp>
      <p:pic>
        <p:nvPicPr>
          <p:cNvPr id="2060"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1748" y="4586390"/>
            <a:ext cx="60325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030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7504" y="146323"/>
            <a:ext cx="1877437" cy="276999"/>
          </a:xfrm>
          <a:prstGeom prst="rect">
            <a:avLst/>
          </a:prstGeom>
        </p:spPr>
        <p:txBody>
          <a:bodyPr wrap="none">
            <a:spAutoFit/>
          </a:bodyPr>
          <a:lstStyle/>
          <a:p>
            <a:r>
              <a:rPr lang="ja-JP" altLang="en-US" sz="1200" dirty="0"/>
              <a:t>４．プログラムへの活用</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1"/>
            <a:ext cx="4968552" cy="621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3070" y="2924944"/>
            <a:ext cx="4425141" cy="3638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634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16632"/>
            <a:ext cx="7992888" cy="6555641"/>
          </a:xfrm>
          <a:prstGeom prst="rect">
            <a:avLst/>
          </a:prstGeom>
        </p:spPr>
        <p:txBody>
          <a:bodyPr wrap="square">
            <a:spAutoFit/>
          </a:bodyPr>
          <a:lstStyle/>
          <a:p>
            <a:r>
              <a:rPr lang="ja-JP" altLang="ja-JP" sz="2000" dirty="0"/>
              <a:t>５．スカウトの成長</a:t>
            </a:r>
          </a:p>
          <a:p>
            <a:r>
              <a:rPr lang="ja-JP" altLang="ja-JP" sz="2000" dirty="0"/>
              <a:t>野帳の作成は、現地の状況を記録し報告書を作成する時の資料とすることだけでなく、その地域の暮らしや美しい自然などを実際に自分の足で歩き、目で見て体験することができる様になります。</a:t>
            </a:r>
          </a:p>
          <a:p>
            <a:r>
              <a:rPr lang="ja-JP" altLang="ja-JP" sz="2000" dirty="0"/>
              <a:t>また作成にあたってはスカウト自身が基本となるスキルについて習得していることが前提条件となります。本文で紹介した、コンパスワークの技能はもとより、歩測等の計測技能、また作成時には地図の読図技能</a:t>
            </a:r>
            <a:r>
              <a:rPr lang="en-US" altLang="ja-JP" sz="2000" dirty="0"/>
              <a:t>(</a:t>
            </a:r>
            <a:r>
              <a:rPr lang="ja-JP" altLang="ja-JP" sz="2000" dirty="0"/>
              <a:t>地図記号等</a:t>
            </a:r>
            <a:r>
              <a:rPr lang="en-US" altLang="ja-JP" sz="2000" dirty="0"/>
              <a:t>)</a:t>
            </a:r>
            <a:r>
              <a:rPr lang="ja-JP" altLang="ja-JP" sz="2000" dirty="0" err="1"/>
              <a:t>を習</a:t>
            </a:r>
            <a:r>
              <a:rPr lang="ja-JP" altLang="ja-JP" sz="2000" dirty="0"/>
              <a:t>得し、活用することにより正確な野帳の作成、そこからより正確な略地図の作成につなげることが可能となります。</a:t>
            </a:r>
          </a:p>
          <a:p>
            <a:r>
              <a:rPr lang="ja-JP" altLang="ja-JP" sz="2000" dirty="0"/>
              <a:t>　野帳作成については、その情報量の多さからとても一人で作成しきれるものでもありませんし、本来の目的を外れ、野帳作成のためだけの活動になってしまう恐れもあります。そこで班制度を活用し、パトローリングを取り入れ役割分担をし、班員が一丸となり、リーダーシップ・メンバーシップを発揮し作成していくことが重要です。班会議、班集会で十分にトレーニングをし、有意義な隊集会等の活動のベースとなる様考慮したプログラムの作成・展開が必要となります。</a:t>
            </a:r>
          </a:p>
          <a:p>
            <a:r>
              <a:rPr lang="ja-JP" altLang="ja-JP" sz="2000" dirty="0"/>
              <a:t>　事前に訓練された班による野帳作成を組み込んだハイキング等のプログラムは、</a:t>
            </a:r>
            <a:r>
              <a:rPr lang="en-US" altLang="ja-JP" sz="2000" dirty="0"/>
              <a:t>7</a:t>
            </a:r>
            <a:r>
              <a:rPr lang="ja-JP" altLang="ja-JP" sz="2000" dirty="0" err="1"/>
              <a:t>つの</a:t>
            </a:r>
            <a:r>
              <a:rPr lang="ja-JP" altLang="ja-JP" sz="2000" dirty="0"/>
              <a:t>教育法が十分に考慮された素晴らしい活動になります。</a:t>
            </a:r>
            <a:endParaRPr lang="ja-JP" altLang="en-US" sz="2000" dirty="0"/>
          </a:p>
        </p:txBody>
      </p:sp>
    </p:spTree>
    <p:extLst>
      <p:ext uri="{BB962C8B-B14F-4D97-AF65-F5344CB8AC3E}">
        <p14:creationId xmlns:p14="http://schemas.microsoft.com/office/powerpoint/2010/main" val="2919596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67544" y="474345"/>
            <a:ext cx="8208912" cy="5909310"/>
          </a:xfrm>
          <a:prstGeom prst="rect">
            <a:avLst/>
          </a:prstGeom>
        </p:spPr>
        <p:txBody>
          <a:bodyPr wrap="square">
            <a:spAutoFit/>
          </a:bodyPr>
          <a:lstStyle/>
          <a:p>
            <a:r>
              <a:rPr lang="ja-JP" altLang="ja-JP" dirty="0"/>
              <a:t>６．　班長への</a:t>
            </a:r>
            <a:r>
              <a:rPr lang="ja-JP" altLang="ja-JP" dirty="0" smtClean="0"/>
              <a:t>アドバイス</a:t>
            </a:r>
            <a:endParaRPr lang="en-US" altLang="ja-JP" dirty="0" smtClean="0"/>
          </a:p>
          <a:p>
            <a:endParaRPr lang="en-US" altLang="ja-JP" dirty="0" smtClean="0"/>
          </a:p>
          <a:p>
            <a:r>
              <a:rPr lang="ja-JP" altLang="en-US" dirty="0" smtClean="0"/>
              <a:t>　いきなり長い距離に挑むと大変なので、最初は短い距離から始めよう。</a:t>
            </a:r>
            <a:endParaRPr lang="en-US" altLang="ja-JP" dirty="0" smtClean="0"/>
          </a:p>
          <a:p>
            <a:r>
              <a:rPr lang="ja-JP" altLang="en-US" dirty="0" smtClean="0"/>
              <a:t>何回か実施して慣れてきたら距離を長くして行こう。</a:t>
            </a:r>
            <a:endParaRPr lang="en-US" altLang="ja-JP" dirty="0" smtClean="0"/>
          </a:p>
          <a:p>
            <a:endParaRPr lang="ja-JP" altLang="ja-JP" dirty="0"/>
          </a:p>
          <a:p>
            <a:r>
              <a:rPr lang="ja-JP" altLang="ja-JP" dirty="0" smtClean="0"/>
              <a:t>野帳</a:t>
            </a:r>
            <a:r>
              <a:rPr lang="ja-JP" altLang="ja-JP" dirty="0"/>
              <a:t>をつけるとき、班の誰が野帳を記入するかという問題がある。</a:t>
            </a:r>
          </a:p>
          <a:p>
            <a:r>
              <a:rPr lang="ja-JP" altLang="ja-JP" dirty="0"/>
              <a:t>班長は全体を管理し、ペースや進路、安全へ配慮しなければならないので、野帳の記入には適さない。</a:t>
            </a:r>
          </a:p>
          <a:p>
            <a:r>
              <a:rPr lang="ja-JP" altLang="ja-JP" dirty="0"/>
              <a:t>パトローリングで進むので次長は先頭に立つし、かといって記録係に単純に記入してもらうわけにはいかない。</a:t>
            </a:r>
          </a:p>
          <a:p>
            <a:r>
              <a:rPr lang="ja-JP" altLang="ja-JP" dirty="0"/>
              <a:t>やはりある程度ハイキングの経験を積んだ３番手スカウトが適任だろう。経験の浅いスカウトには事前に歩測をしっかり練習させて、ひたすら歩測を行うという単純な役割を与えるのも良いかもしれない</a:t>
            </a:r>
            <a:r>
              <a:rPr lang="ja-JP" altLang="ja-JP" dirty="0" smtClean="0"/>
              <a:t>。</a:t>
            </a:r>
            <a:endParaRPr lang="en-US" altLang="ja-JP" dirty="0" smtClean="0"/>
          </a:p>
          <a:p>
            <a:endParaRPr lang="en-US" altLang="ja-JP" dirty="0" smtClean="0"/>
          </a:p>
          <a:p>
            <a:r>
              <a:rPr lang="ja-JP" altLang="en-US" dirty="0" smtClean="0"/>
              <a:t>班集会でコンパスの使い方や歩測を教えるのも班長の仕事だ。</a:t>
            </a:r>
            <a:endParaRPr lang="en-US" altLang="ja-JP" dirty="0" smtClean="0"/>
          </a:p>
          <a:p>
            <a:endParaRPr lang="ja-JP" altLang="ja-JP" dirty="0"/>
          </a:p>
          <a:p>
            <a:r>
              <a:rPr lang="ja-JP" altLang="ja-JP" dirty="0"/>
              <a:t>いずれにしても「班員一人ひとりが役割を持ち、それを全力で務める」ことが大切なんだ</a:t>
            </a:r>
            <a:r>
              <a:rPr lang="ja-JP" altLang="ja-JP" dirty="0" smtClean="0"/>
              <a:t>。</a:t>
            </a:r>
            <a:endParaRPr lang="en-US" altLang="ja-JP" dirty="0" smtClean="0"/>
          </a:p>
          <a:p>
            <a:endParaRPr lang="ja-JP" altLang="ja-JP" dirty="0"/>
          </a:p>
          <a:p>
            <a:r>
              <a:rPr lang="ja-JP" altLang="ja-JP" dirty="0"/>
              <a:t>野帳の作成は班全員のチームワークが発揮できるプログラムさ。</a:t>
            </a:r>
          </a:p>
          <a:p>
            <a:r>
              <a:rPr lang="ja-JP" altLang="ja-JP" dirty="0"/>
              <a:t>チームワークで「ルート上の何も見逃さない」という完ぺきな野帳をめざそう。</a:t>
            </a:r>
          </a:p>
        </p:txBody>
      </p:sp>
    </p:spTree>
    <p:extLst>
      <p:ext uri="{BB962C8B-B14F-4D97-AF65-F5344CB8AC3E}">
        <p14:creationId xmlns:p14="http://schemas.microsoft.com/office/powerpoint/2010/main" val="623469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1377328" y="2564904"/>
            <a:ext cx="6552728" cy="3600400"/>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dirty="0" smtClean="0"/>
              <a:t>新任隊長、副長への手引書</a:t>
            </a:r>
            <a:endParaRPr lang="en-US" altLang="ja-JP" dirty="0" smtClean="0"/>
          </a:p>
          <a:p>
            <a:pPr algn="ctr"/>
            <a:endParaRPr lang="en-US" altLang="ja-JP" dirty="0" smtClean="0"/>
          </a:p>
          <a:p>
            <a:pPr marL="45720" indent="0">
              <a:buNone/>
            </a:pPr>
            <a:r>
              <a:rPr lang="ja-JP" altLang="en-US" dirty="0" smtClean="0"/>
              <a:t>　１．野帳とは？　何のために作成するのか？</a:t>
            </a:r>
            <a:endParaRPr lang="en-US" altLang="ja-JP" dirty="0" smtClean="0"/>
          </a:p>
          <a:p>
            <a:pPr marL="45720" indent="0">
              <a:buNone/>
            </a:pPr>
            <a:r>
              <a:rPr lang="ja-JP" altLang="en-US" dirty="0" smtClean="0"/>
              <a:t>　２．野帳作成に必要な技能</a:t>
            </a:r>
            <a:endParaRPr lang="en-US" altLang="ja-JP" dirty="0" smtClean="0"/>
          </a:p>
          <a:p>
            <a:pPr marL="45720" indent="0">
              <a:buNone/>
            </a:pPr>
            <a:r>
              <a:rPr lang="ja-JP" altLang="en-US" dirty="0" smtClean="0"/>
              <a:t>　３．</a:t>
            </a:r>
            <a:r>
              <a:rPr lang="zh-TW" altLang="en-US" dirty="0" smtClean="0"/>
              <a:t>野帳作成方法、手順</a:t>
            </a:r>
            <a:endParaRPr lang="en-US" altLang="zh-TW" dirty="0" smtClean="0"/>
          </a:p>
          <a:p>
            <a:pPr marL="45720" indent="0">
              <a:buNone/>
            </a:pPr>
            <a:r>
              <a:rPr lang="ja-JP" altLang="en-US" dirty="0" smtClean="0"/>
              <a:t>　４．プログラムへの活用</a:t>
            </a:r>
            <a:endParaRPr lang="en-US" altLang="ja-JP" dirty="0" smtClean="0"/>
          </a:p>
          <a:p>
            <a:pPr marL="45720" indent="0">
              <a:buNone/>
            </a:pPr>
            <a:r>
              <a:rPr lang="ja-JP" altLang="en-US" dirty="0" smtClean="0"/>
              <a:t>　５．スカウトの成長（教育的効果）</a:t>
            </a:r>
            <a:endParaRPr lang="en-US" altLang="ja-JP" dirty="0" smtClean="0"/>
          </a:p>
          <a:p>
            <a:pPr marL="45720" indent="0">
              <a:buNone/>
            </a:pPr>
            <a:r>
              <a:rPr lang="ja-JP" altLang="en-US" dirty="0" smtClean="0"/>
              <a:t>　６．班長へのアドバイス</a:t>
            </a:r>
          </a:p>
          <a:p>
            <a:pPr algn="ctr"/>
            <a:endParaRPr lang="ja-JP" altLang="en-US" dirty="0" smtClean="0"/>
          </a:p>
          <a:p>
            <a:pPr algn="ctr"/>
            <a:endParaRPr lang="zh-TW" altLang="en-US" dirty="0" smtClean="0"/>
          </a:p>
          <a:p>
            <a:pPr algn="ct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lang="ja-JP" altLang="en-US" dirty="0" smtClean="0"/>
          </a:p>
          <a:p>
            <a:pPr algn="ctr"/>
            <a:endParaRPr lang="ja-JP" altLang="en-US" dirty="0"/>
          </a:p>
        </p:txBody>
      </p:sp>
      <p:sp>
        <p:nvSpPr>
          <p:cNvPr id="3" name="テキスト ボックス 2"/>
          <p:cNvSpPr txBox="1"/>
          <p:nvPr/>
        </p:nvSpPr>
        <p:spPr>
          <a:xfrm>
            <a:off x="611560" y="692696"/>
            <a:ext cx="8084264" cy="1446550"/>
          </a:xfrm>
          <a:prstGeom prst="rect">
            <a:avLst/>
          </a:prstGeom>
          <a:noFill/>
        </p:spPr>
        <p:txBody>
          <a:bodyPr wrap="none" rtlCol="0">
            <a:spAutoFit/>
          </a:bodyPr>
          <a:lstStyle/>
          <a:p>
            <a:r>
              <a:rPr kumimoji="1" lang="ja-JP" altLang="en-US" sz="2200" dirty="0" smtClean="0"/>
              <a:t>なぜ野帳を選んだのか</a:t>
            </a:r>
            <a:endParaRPr kumimoji="1" lang="en-US" altLang="ja-JP" sz="2200" dirty="0" smtClean="0"/>
          </a:p>
          <a:p>
            <a:r>
              <a:rPr lang="ja-JP" altLang="en-US" sz="2200" dirty="0" smtClean="0"/>
              <a:t>・スカウトハンドブック等に詳しい内容が記述されていない。</a:t>
            </a:r>
            <a:endParaRPr lang="en-US" altLang="ja-JP" sz="2200" dirty="0" smtClean="0"/>
          </a:p>
          <a:p>
            <a:r>
              <a:rPr kumimoji="1" lang="ja-JP" altLang="en-US" sz="2200" dirty="0" smtClean="0"/>
              <a:t>・スカウトスキルがふんだんに盛り込まれている。</a:t>
            </a:r>
            <a:endParaRPr kumimoji="1" lang="en-US" altLang="ja-JP" sz="2200" dirty="0" smtClean="0"/>
          </a:p>
          <a:p>
            <a:r>
              <a:rPr lang="ja-JP" altLang="en-US" sz="2200" dirty="0" smtClean="0"/>
              <a:t>・パトローリングの大切さを学び、活用できる。</a:t>
            </a:r>
            <a:endParaRPr kumimoji="1" lang="ja-JP" altLang="en-US" sz="2200" dirty="0"/>
          </a:p>
        </p:txBody>
      </p:sp>
    </p:spTree>
    <p:extLst>
      <p:ext uri="{BB962C8B-B14F-4D97-AF65-F5344CB8AC3E}">
        <p14:creationId xmlns:p14="http://schemas.microsoft.com/office/powerpoint/2010/main" val="784867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1520" y="476672"/>
            <a:ext cx="8712968" cy="5016758"/>
          </a:xfrm>
          <a:prstGeom prst="rect">
            <a:avLst/>
          </a:prstGeom>
          <a:noFill/>
        </p:spPr>
        <p:txBody>
          <a:bodyPr wrap="square" rtlCol="0">
            <a:spAutoFit/>
          </a:bodyPr>
          <a:lstStyle/>
          <a:p>
            <a:r>
              <a:rPr lang="ja-JP" altLang="en-US" sz="2000" dirty="0"/>
              <a:t>１</a:t>
            </a:r>
            <a:r>
              <a:rPr lang="ja-JP" altLang="en-US" sz="2000" dirty="0" smtClean="0"/>
              <a:t>．野帳</a:t>
            </a:r>
            <a:r>
              <a:rPr lang="ja-JP" altLang="en-US" sz="2000" dirty="0"/>
              <a:t>とは</a:t>
            </a:r>
            <a:r>
              <a:rPr lang="ja-JP" altLang="en-US" sz="2000" dirty="0" smtClean="0"/>
              <a:t>？</a:t>
            </a:r>
            <a:endParaRPr lang="en-US" altLang="ja-JP" sz="2000" dirty="0" smtClean="0"/>
          </a:p>
          <a:p>
            <a:endParaRPr lang="ja-JP" altLang="en-US" sz="2000" dirty="0"/>
          </a:p>
          <a:p>
            <a:r>
              <a:rPr lang="ja-JP" altLang="en-US" sz="2000" dirty="0"/>
              <a:t>野帳とは、土地や道路などの測量をおこなったときに、測った方向、方位、距離</a:t>
            </a:r>
            <a:r>
              <a:rPr lang="ja-JP" altLang="en-US" sz="2000" dirty="0" smtClean="0"/>
              <a:t>と地物</a:t>
            </a:r>
            <a:r>
              <a:rPr lang="ja-JP" altLang="en-US" sz="2000" dirty="0"/>
              <a:t>その他を記録しておいて、後でこれを見て図面を作ったり、その記録によって後日その現地の状況が自分または他の班員にわかるよう、あるいは略地図を作るため</a:t>
            </a:r>
            <a:r>
              <a:rPr lang="ja-JP" altLang="en-US" sz="2000" dirty="0" smtClean="0"/>
              <a:t>に簡潔</a:t>
            </a:r>
            <a:r>
              <a:rPr lang="ja-JP" altLang="en-US" sz="2000" dirty="0"/>
              <a:t>にまとめておくノートのことをいいます。測量をした年月日、その日の天候、計測にかかった時間、周囲の状況、同行者の氏名も記入しておきます</a:t>
            </a:r>
            <a:r>
              <a:rPr lang="ja-JP" altLang="en-US" sz="2000" dirty="0" smtClean="0"/>
              <a:t>。</a:t>
            </a:r>
            <a:endParaRPr lang="ja-JP" altLang="en-US" sz="2000" dirty="0"/>
          </a:p>
          <a:p>
            <a:r>
              <a:rPr lang="ja-JP" altLang="en-US" sz="2000" dirty="0"/>
              <a:t>野帳は書き手が後でそれを見て、すぐにハイキング中のできごと、コースの状況</a:t>
            </a:r>
            <a:r>
              <a:rPr lang="ja-JP" altLang="en-US" sz="2000" dirty="0" smtClean="0"/>
              <a:t>などが</a:t>
            </a:r>
            <a:r>
              <a:rPr lang="ja-JP" altLang="en-US" sz="2000" dirty="0"/>
              <a:t>わかるものであれば形式は問いません。</a:t>
            </a:r>
          </a:p>
          <a:p>
            <a:endParaRPr lang="ja-JP" altLang="en-US" sz="2000" dirty="0"/>
          </a:p>
          <a:p>
            <a:r>
              <a:rPr lang="ja-JP" altLang="en-US" sz="2000" dirty="0" smtClean="0"/>
              <a:t>　何</a:t>
            </a:r>
            <a:r>
              <a:rPr lang="ja-JP" altLang="en-US" sz="2000" dirty="0"/>
              <a:t>のために作成するのか</a:t>
            </a:r>
            <a:r>
              <a:rPr lang="ja-JP" altLang="en-US" sz="2000" dirty="0" smtClean="0"/>
              <a:t>？</a:t>
            </a:r>
            <a:endParaRPr lang="en-US" altLang="ja-JP" sz="2000" dirty="0" smtClean="0"/>
          </a:p>
          <a:p>
            <a:endParaRPr lang="ja-JP" altLang="en-US" sz="2000" dirty="0"/>
          </a:p>
          <a:p>
            <a:r>
              <a:rPr lang="ja-JP" altLang="en-US" sz="2000" dirty="0" smtClean="0"/>
              <a:t>現地</a:t>
            </a:r>
            <a:r>
              <a:rPr lang="ja-JP" altLang="en-US" sz="2000" dirty="0"/>
              <a:t>の記録を記録して、報告書を作成するときの資料とすることです。</a:t>
            </a:r>
          </a:p>
          <a:p>
            <a:r>
              <a:rPr lang="ja-JP" altLang="en-US" sz="2000" dirty="0"/>
              <a:t>しかし、それだけではなく、その地域の暮らしや美しい自然などを実際に</a:t>
            </a:r>
          </a:p>
          <a:p>
            <a:r>
              <a:rPr lang="ja-JP" altLang="en-US" sz="2000" dirty="0"/>
              <a:t>自分の足で歩き、目で見て体験することが大事です。</a:t>
            </a:r>
          </a:p>
        </p:txBody>
      </p:sp>
    </p:spTree>
    <p:extLst>
      <p:ext uri="{BB962C8B-B14F-4D97-AF65-F5344CB8AC3E}">
        <p14:creationId xmlns:p14="http://schemas.microsoft.com/office/powerpoint/2010/main" val="264016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88640"/>
            <a:ext cx="8856984" cy="6524863"/>
          </a:xfrm>
          <a:prstGeom prst="rect">
            <a:avLst/>
          </a:prstGeom>
          <a:noFill/>
        </p:spPr>
        <p:txBody>
          <a:bodyPr wrap="square" rtlCol="0">
            <a:spAutoFit/>
          </a:bodyPr>
          <a:lstStyle/>
          <a:p>
            <a:r>
              <a:rPr lang="ja-JP" altLang="en-US" sz="2000" dirty="0"/>
              <a:t>２．野帳作成に必要な技能と</a:t>
            </a:r>
            <a:r>
              <a:rPr lang="ja-JP" altLang="en-US" sz="2000" dirty="0" smtClean="0"/>
              <a:t>テクニック</a:t>
            </a:r>
            <a:endParaRPr lang="en-US" altLang="ja-JP" sz="2000" dirty="0" smtClean="0"/>
          </a:p>
          <a:p>
            <a:endParaRPr lang="ja-JP" altLang="en-US" sz="2000" dirty="0"/>
          </a:p>
          <a:p>
            <a:r>
              <a:rPr lang="ja-JP" altLang="en-US" sz="2000" dirty="0" smtClean="0"/>
              <a:t>①</a:t>
            </a:r>
            <a:r>
              <a:rPr lang="ja-JP" altLang="en-US" sz="2000" dirty="0"/>
              <a:t>　コンパスワーク　</a:t>
            </a:r>
            <a:r>
              <a:rPr lang="en-US" altLang="ja-JP" sz="2000" dirty="0"/>
              <a:t>【</a:t>
            </a:r>
            <a:r>
              <a:rPr lang="ja-JP" altLang="en-US" sz="2000" dirty="0"/>
              <a:t>ＢＳＨＢ９２Ｐ～</a:t>
            </a:r>
            <a:r>
              <a:rPr lang="en-US" altLang="ja-JP" sz="2000" dirty="0"/>
              <a:t>】</a:t>
            </a:r>
            <a:r>
              <a:rPr lang="ja-JP" altLang="en-US" sz="2000" dirty="0"/>
              <a:t>・</a:t>
            </a:r>
            <a:r>
              <a:rPr lang="en-US" altLang="ja-JP" sz="2000" dirty="0"/>
              <a:t>【</a:t>
            </a:r>
            <a:r>
              <a:rPr lang="ja-JP" altLang="en-US" sz="2000" dirty="0"/>
              <a:t>地図とコンパス２２Ｐ～</a:t>
            </a:r>
            <a:r>
              <a:rPr lang="en-US" altLang="ja-JP" sz="2000" dirty="0"/>
              <a:t>】</a:t>
            </a:r>
          </a:p>
          <a:p>
            <a:r>
              <a:rPr lang="ja-JP" altLang="en-US" sz="2000" dirty="0" smtClean="0"/>
              <a:t>・</a:t>
            </a:r>
            <a:r>
              <a:rPr lang="ja-JP" altLang="en-US" sz="2000" dirty="0"/>
              <a:t>方位角を正しく読む</a:t>
            </a:r>
          </a:p>
          <a:p>
            <a:r>
              <a:rPr lang="ja-JP" altLang="en-US" sz="2000" dirty="0" smtClean="0"/>
              <a:t>進路</a:t>
            </a:r>
            <a:r>
              <a:rPr lang="ja-JP" altLang="en-US" sz="2000" dirty="0"/>
              <a:t>のみではなく、左右の目印になる物の方位角を正しく記録するために必要な技能と</a:t>
            </a:r>
            <a:r>
              <a:rPr lang="ja-JP" altLang="en-US" sz="2000" dirty="0" smtClean="0"/>
              <a:t>なる。</a:t>
            </a:r>
            <a:r>
              <a:rPr lang="ja-JP" altLang="en-US" sz="2000" dirty="0"/>
              <a:t>シルバコンパスの技能は、ハンドブック等に詳しく記述が</a:t>
            </a:r>
            <a:r>
              <a:rPr lang="ja-JP" altLang="en-US" sz="2000" dirty="0" smtClean="0"/>
              <a:t>あります。</a:t>
            </a:r>
            <a:endParaRPr lang="ja-JP" altLang="en-US" sz="2000" dirty="0"/>
          </a:p>
          <a:p>
            <a:r>
              <a:rPr lang="ja-JP" altLang="en-US" sz="2000" dirty="0" smtClean="0"/>
              <a:t>技能</a:t>
            </a:r>
            <a:r>
              <a:rPr lang="ja-JP" altLang="en-US" sz="2000" dirty="0"/>
              <a:t>以前に、シルバコンパスの各部の名称は、野帳や地図作製をスカウトに指導する際に必要と</a:t>
            </a:r>
            <a:r>
              <a:rPr lang="ja-JP" altLang="en-US" sz="2000" dirty="0" smtClean="0"/>
              <a:t>なるので</a:t>
            </a:r>
            <a:r>
              <a:rPr lang="ja-JP" altLang="en-US" sz="2000" dirty="0"/>
              <a:t>省くことのできない知識と</a:t>
            </a:r>
            <a:r>
              <a:rPr lang="ja-JP" altLang="en-US" sz="2000" dirty="0" smtClean="0"/>
              <a:t>言えます。</a:t>
            </a:r>
            <a:endParaRPr lang="ja-JP" altLang="en-US" sz="2000" dirty="0"/>
          </a:p>
          <a:p>
            <a:r>
              <a:rPr lang="ja-JP" altLang="en-US" sz="2000" dirty="0" smtClean="0"/>
              <a:t>また</a:t>
            </a:r>
            <a:r>
              <a:rPr lang="ja-JP" altLang="en-US" sz="2000" dirty="0"/>
              <a:t>、当然の</a:t>
            </a:r>
            <a:r>
              <a:rPr lang="ja-JP" altLang="en-US" sz="2000" dirty="0" smtClean="0"/>
              <a:t>ことだが</a:t>
            </a:r>
            <a:r>
              <a:rPr lang="ja-JP" altLang="en-US" sz="2000" dirty="0"/>
              <a:t>０</a:t>
            </a:r>
            <a:r>
              <a:rPr lang="en-US" altLang="ja-JP" sz="2000" dirty="0"/>
              <a:t>°</a:t>
            </a:r>
            <a:r>
              <a:rPr lang="ja-JP" altLang="en-US" sz="2000" dirty="0"/>
              <a:t>は北９０</a:t>
            </a:r>
            <a:r>
              <a:rPr lang="en-US" altLang="ja-JP" sz="2000" dirty="0"/>
              <a:t>°</a:t>
            </a:r>
            <a:r>
              <a:rPr lang="ja-JP" altLang="en-US" sz="2000" dirty="0"/>
              <a:t>は東という最低でも１６方位の感覚があると、道に迷ったり、南北を反対に計測することが</a:t>
            </a:r>
            <a:r>
              <a:rPr lang="ja-JP" altLang="en-US" sz="2000" dirty="0" smtClean="0"/>
              <a:t>なくなります。</a:t>
            </a:r>
            <a:endParaRPr lang="ja-JP" altLang="en-US" sz="2000" dirty="0"/>
          </a:p>
          <a:p>
            <a:r>
              <a:rPr lang="ja-JP" altLang="en-US" sz="2000" dirty="0"/>
              <a:t>　</a:t>
            </a:r>
          </a:p>
          <a:p>
            <a:r>
              <a:rPr lang="ja-JP" altLang="en-US" sz="2000" dirty="0"/>
              <a:t>・正しい姿勢</a:t>
            </a:r>
          </a:p>
          <a:p>
            <a:r>
              <a:rPr lang="ja-JP" altLang="en-US" sz="2000" dirty="0"/>
              <a:t>　　コンパスワークで重要なことは、正しい姿勢でコンパスを扱う</a:t>
            </a:r>
            <a:r>
              <a:rPr lang="ja-JP" altLang="en-US" sz="2000" dirty="0" smtClean="0"/>
              <a:t>こと。</a:t>
            </a:r>
            <a:r>
              <a:rPr lang="ja-JP" altLang="en-US" sz="2000" dirty="0"/>
              <a:t>「胸のあたりに水平にかまえて進行線をまっすぐ自分の前方に向ける。」ことを繰り返し</a:t>
            </a:r>
            <a:r>
              <a:rPr lang="ja-JP" altLang="en-US" sz="2000" dirty="0" smtClean="0"/>
              <a:t>訓練してください。</a:t>
            </a:r>
            <a:endParaRPr lang="ja-JP" altLang="en-US" sz="2000" dirty="0"/>
          </a:p>
          <a:p>
            <a:r>
              <a:rPr lang="ja-JP" altLang="en-US" sz="2000" dirty="0"/>
              <a:t>　</a:t>
            </a:r>
          </a:p>
          <a:p>
            <a:r>
              <a:rPr lang="ja-JP" altLang="en-US" sz="2000" dirty="0"/>
              <a:t>・身に付けている金属製品、携帯電話、デジカメ等にも影響が出る</a:t>
            </a:r>
          </a:p>
          <a:p>
            <a:r>
              <a:rPr lang="ja-JP" altLang="en-US" sz="2000" dirty="0"/>
              <a:t>　　磁石に影響のでるものは携行する場合注意が必要です。方位角がずれてしまうという知識をスカウトに伝えてください。</a:t>
            </a:r>
          </a:p>
          <a:p>
            <a:endParaRPr lang="ja-JP" altLang="en-US" dirty="0"/>
          </a:p>
        </p:txBody>
      </p:sp>
    </p:spTree>
    <p:extLst>
      <p:ext uri="{BB962C8B-B14F-4D97-AF65-F5344CB8AC3E}">
        <p14:creationId xmlns:p14="http://schemas.microsoft.com/office/powerpoint/2010/main" val="355868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260648"/>
            <a:ext cx="8856984" cy="6924973"/>
          </a:xfrm>
          <a:prstGeom prst="rect">
            <a:avLst/>
          </a:prstGeom>
          <a:noFill/>
        </p:spPr>
        <p:txBody>
          <a:bodyPr wrap="square" rtlCol="0">
            <a:spAutoFit/>
          </a:bodyPr>
          <a:lstStyle/>
          <a:p>
            <a:endParaRPr lang="ja-JP" altLang="en-US" sz="1200" dirty="0"/>
          </a:p>
          <a:p>
            <a:r>
              <a:rPr lang="ja-JP" altLang="en-US" sz="2000" dirty="0"/>
              <a:t>・クロスベアリング　　</a:t>
            </a:r>
            <a:r>
              <a:rPr lang="en-US" altLang="ja-JP" sz="2000" dirty="0"/>
              <a:t>【</a:t>
            </a:r>
            <a:r>
              <a:rPr lang="ja-JP" altLang="en-US" sz="2000" dirty="0"/>
              <a:t>地図とコンパス３５Ｐ</a:t>
            </a:r>
            <a:r>
              <a:rPr lang="en-US" altLang="ja-JP" sz="2000" dirty="0"/>
              <a:t>】</a:t>
            </a:r>
          </a:p>
          <a:p>
            <a:r>
              <a:rPr lang="ja-JP" altLang="en-US" sz="2000" dirty="0"/>
              <a:t>　ハイキングの途中で自分の現在地がどこであるか確認するために</a:t>
            </a:r>
            <a:r>
              <a:rPr lang="ja-JP" altLang="en-US" sz="2000" dirty="0" smtClean="0"/>
              <a:t>クロスベアリング（</a:t>
            </a:r>
            <a:r>
              <a:rPr lang="ja-JP" altLang="en-US" sz="2000" dirty="0"/>
              <a:t>２点確認法）を</a:t>
            </a:r>
            <a:r>
              <a:rPr lang="ja-JP" altLang="en-US" sz="2000" dirty="0" smtClean="0"/>
              <a:t>用います。</a:t>
            </a:r>
            <a:endParaRPr lang="ja-JP" altLang="en-US" sz="2000" dirty="0"/>
          </a:p>
          <a:p>
            <a:r>
              <a:rPr lang="ja-JP" altLang="en-US" sz="2000" dirty="0"/>
              <a:t>　</a:t>
            </a:r>
          </a:p>
          <a:p>
            <a:r>
              <a:rPr lang="ja-JP" altLang="en-US" sz="2000" dirty="0"/>
              <a:t>②　計測</a:t>
            </a:r>
          </a:p>
          <a:p>
            <a:r>
              <a:rPr lang="ja-JP" altLang="en-US" sz="2000" dirty="0" smtClean="0"/>
              <a:t>・</a:t>
            </a:r>
            <a:r>
              <a:rPr lang="ja-JP" altLang="en-US" sz="2000" dirty="0"/>
              <a:t>単歩と複歩</a:t>
            </a:r>
            <a:r>
              <a:rPr lang="en-US" altLang="ja-JP" sz="2000" dirty="0"/>
              <a:t>【</a:t>
            </a:r>
            <a:r>
              <a:rPr lang="ja-JP" altLang="en-US" sz="2000" dirty="0"/>
              <a:t>計測１６Ｐ</a:t>
            </a:r>
            <a:r>
              <a:rPr lang="en-US" altLang="ja-JP" sz="2000" dirty="0"/>
              <a:t>】</a:t>
            </a:r>
          </a:p>
          <a:p>
            <a:r>
              <a:rPr lang="ja-JP" altLang="en-US" sz="2000" dirty="0"/>
              <a:t>　　２歩を１と数える複歩で</a:t>
            </a:r>
            <a:r>
              <a:rPr lang="ja-JP" altLang="en-US" sz="2000" dirty="0" smtClean="0"/>
              <a:t>計測しましょう。</a:t>
            </a:r>
            <a:r>
              <a:rPr lang="ja-JP" altLang="en-US" sz="2000" dirty="0"/>
              <a:t>毎回利き足から歩き出す</a:t>
            </a:r>
            <a:r>
              <a:rPr lang="ja-JP" altLang="en-US" sz="2000" dirty="0" smtClean="0"/>
              <a:t>歩測　　　より</a:t>
            </a:r>
            <a:r>
              <a:rPr lang="ja-JP" altLang="en-US" sz="2000" dirty="0"/>
              <a:t>正確に</a:t>
            </a:r>
            <a:r>
              <a:rPr lang="ja-JP" altLang="en-US" sz="2000" dirty="0" smtClean="0"/>
              <a:t>なります。</a:t>
            </a:r>
            <a:r>
              <a:rPr lang="ja-JP" altLang="en-US" sz="2000" dirty="0"/>
              <a:t>年齢や身長に</a:t>
            </a:r>
            <a:r>
              <a:rPr lang="ja-JP" altLang="en-US" sz="2000" dirty="0" smtClean="0"/>
              <a:t>よるが</a:t>
            </a:r>
            <a:r>
              <a:rPr lang="ja-JP" altLang="en-US" sz="2000" dirty="0"/>
              <a:t>、可能であれば２歩（複歩で１）が１．５ｍになるように訓練すると、地図を描く際に計算が容易に</a:t>
            </a:r>
            <a:r>
              <a:rPr lang="ja-JP" altLang="en-US" sz="2000" dirty="0" smtClean="0"/>
              <a:t>なります。</a:t>
            </a:r>
            <a:r>
              <a:rPr lang="ja-JP" altLang="en-US" sz="2000" dirty="0"/>
              <a:t>また、１００ｍを何歩で歩けるか、繰り返し練習すると役に</a:t>
            </a:r>
            <a:r>
              <a:rPr lang="ja-JP" altLang="en-US" sz="2000" dirty="0" smtClean="0"/>
              <a:t>立つ。</a:t>
            </a:r>
            <a:r>
              <a:rPr lang="ja-JP" altLang="en-US" sz="2000" dirty="0"/>
              <a:t>成長に伴い歩数が変化しますので留意が必要</a:t>
            </a:r>
            <a:r>
              <a:rPr lang="ja-JP" altLang="en-US" sz="2000" dirty="0" smtClean="0"/>
              <a:t>です。</a:t>
            </a:r>
            <a:endParaRPr lang="ja-JP" altLang="en-US" sz="2000" dirty="0"/>
          </a:p>
          <a:p>
            <a:r>
              <a:rPr lang="ja-JP" altLang="en-US" sz="2000" dirty="0"/>
              <a:t>　</a:t>
            </a:r>
          </a:p>
          <a:p>
            <a:r>
              <a:rPr lang="ja-JP" altLang="en-US" sz="2000" dirty="0"/>
              <a:t>・坂道の歩測</a:t>
            </a:r>
            <a:r>
              <a:rPr lang="en-US" altLang="ja-JP" sz="2000" dirty="0"/>
              <a:t>【</a:t>
            </a:r>
            <a:r>
              <a:rPr lang="ja-JP" altLang="en-US" sz="2000" dirty="0"/>
              <a:t>計測１７Ｐ</a:t>
            </a:r>
            <a:r>
              <a:rPr lang="en-US" altLang="ja-JP" sz="2000" dirty="0"/>
              <a:t>】</a:t>
            </a:r>
          </a:p>
          <a:p>
            <a:r>
              <a:rPr lang="ja-JP" altLang="en-US" sz="2000" dirty="0"/>
              <a:t>　　坂道を歩くときは必然的に歩幅が平地と比べ狭く</a:t>
            </a:r>
            <a:r>
              <a:rPr lang="ja-JP" altLang="en-US" sz="2000" dirty="0" smtClean="0"/>
              <a:t>なる。</a:t>
            </a:r>
            <a:r>
              <a:rPr lang="ja-JP" altLang="en-US" sz="2000" dirty="0"/>
              <a:t>計算例が表に示されて</a:t>
            </a:r>
            <a:r>
              <a:rPr lang="ja-JP" altLang="en-US" sz="2000" dirty="0" smtClean="0"/>
              <a:t>います。</a:t>
            </a:r>
            <a:endParaRPr lang="en-US" altLang="ja-JP" sz="2000" dirty="0" smtClean="0"/>
          </a:p>
          <a:p>
            <a:endParaRPr lang="ja-JP" altLang="en-US" sz="2000" dirty="0"/>
          </a:p>
          <a:p>
            <a:r>
              <a:rPr lang="ja-JP" altLang="en-US" sz="2000" dirty="0" smtClean="0"/>
              <a:t>・</a:t>
            </a:r>
            <a:r>
              <a:rPr lang="ja-JP" altLang="en-US" sz="2000" dirty="0"/>
              <a:t>身体測定</a:t>
            </a:r>
            <a:r>
              <a:rPr lang="en-US" altLang="ja-JP" sz="2000" dirty="0"/>
              <a:t>【</a:t>
            </a:r>
            <a:r>
              <a:rPr lang="ja-JP" altLang="en-US" sz="2000" dirty="0"/>
              <a:t>ＢＳＨＢ１２７Ｐ・計測８Ｐ</a:t>
            </a:r>
            <a:r>
              <a:rPr lang="en-US" altLang="ja-JP" sz="2000" dirty="0"/>
              <a:t>】</a:t>
            </a:r>
          </a:p>
          <a:p>
            <a:r>
              <a:rPr lang="ja-JP" altLang="en-US" sz="2000" dirty="0"/>
              <a:t>　　歩測が困難な場合等に</a:t>
            </a:r>
            <a:r>
              <a:rPr lang="ja-JP" altLang="en-US" sz="2000" dirty="0" smtClean="0"/>
              <a:t>役立つ。</a:t>
            </a:r>
            <a:r>
              <a:rPr lang="ja-JP" altLang="en-US" sz="2000" dirty="0"/>
              <a:t>これもスカウトの成長によって</a:t>
            </a:r>
            <a:r>
              <a:rPr lang="ja-JP" altLang="en-US" sz="2000" dirty="0" smtClean="0"/>
              <a:t>変化するので、学校</a:t>
            </a:r>
            <a:r>
              <a:rPr lang="ja-JP" altLang="en-US" sz="2000" dirty="0"/>
              <a:t>の身体測定の結果を報告させる等の工夫が必要と</a:t>
            </a:r>
            <a:r>
              <a:rPr lang="ja-JP" altLang="en-US" sz="2000" dirty="0" smtClean="0"/>
              <a:t>なります。</a:t>
            </a:r>
            <a:endParaRPr lang="en-US" altLang="ja-JP" sz="2000" dirty="0" smtClean="0"/>
          </a:p>
          <a:p>
            <a:endParaRPr lang="ja-JP" altLang="en-US" sz="2000" dirty="0"/>
          </a:p>
          <a:p>
            <a:endParaRPr lang="ja-JP" altLang="en-US" sz="2000" dirty="0"/>
          </a:p>
          <a:p>
            <a:endParaRPr lang="ja-JP" altLang="en-US" sz="1200" dirty="0"/>
          </a:p>
        </p:txBody>
      </p:sp>
    </p:spTree>
    <p:extLst>
      <p:ext uri="{BB962C8B-B14F-4D97-AF65-F5344CB8AC3E}">
        <p14:creationId xmlns:p14="http://schemas.microsoft.com/office/powerpoint/2010/main" val="2471742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548680"/>
            <a:ext cx="8496944" cy="5632311"/>
          </a:xfrm>
          <a:prstGeom prst="rect">
            <a:avLst/>
          </a:prstGeom>
        </p:spPr>
        <p:txBody>
          <a:bodyPr wrap="square">
            <a:spAutoFit/>
          </a:bodyPr>
          <a:lstStyle/>
          <a:p>
            <a:r>
              <a:rPr lang="ja-JP" altLang="en-US" sz="2000" dirty="0"/>
              <a:t>③　パトローリングのポジションと役割分担の例</a:t>
            </a:r>
            <a:r>
              <a:rPr lang="en-US" altLang="ja-JP" sz="2000" dirty="0"/>
              <a:t>【</a:t>
            </a:r>
            <a:r>
              <a:rPr lang="ja-JP" altLang="en-US" sz="2000" dirty="0"/>
              <a:t>ＢＳＨＢ６５Ｐ～</a:t>
            </a:r>
            <a:r>
              <a:rPr lang="en-US" altLang="ja-JP" sz="2000" dirty="0" smtClean="0"/>
              <a:t>】</a:t>
            </a:r>
          </a:p>
          <a:p>
            <a:endParaRPr lang="en-US" altLang="ja-JP" sz="2000" dirty="0"/>
          </a:p>
          <a:p>
            <a:r>
              <a:rPr lang="ja-JP" altLang="en-US" sz="2000" dirty="0" smtClean="0"/>
              <a:t>・</a:t>
            </a:r>
            <a:r>
              <a:rPr lang="ja-JP" altLang="en-US" sz="2000" dirty="0"/>
              <a:t>先頭　　　　　前方の進路の発見</a:t>
            </a:r>
          </a:p>
          <a:p>
            <a:r>
              <a:rPr lang="ja-JP" altLang="en-US" sz="2000" dirty="0"/>
              <a:t>　</a:t>
            </a:r>
          </a:p>
          <a:p>
            <a:r>
              <a:rPr lang="ja-JP" altLang="en-US" sz="2000" dirty="0"/>
              <a:t>・右翼と左翼　　左右の目標物の発見</a:t>
            </a:r>
          </a:p>
          <a:p>
            <a:r>
              <a:rPr lang="ja-JP" altLang="en-US" sz="2000" dirty="0"/>
              <a:t>　</a:t>
            </a:r>
          </a:p>
          <a:p>
            <a:r>
              <a:rPr lang="ja-JP" altLang="en-US" sz="2000" dirty="0"/>
              <a:t>・しんがり　　　後続班との連絡やポイントの再確認</a:t>
            </a:r>
          </a:p>
          <a:p>
            <a:r>
              <a:rPr lang="ja-JP" altLang="en-US" sz="2000" dirty="0"/>
              <a:t>　</a:t>
            </a:r>
          </a:p>
          <a:p>
            <a:r>
              <a:rPr lang="ja-JP" altLang="en-US" sz="2000" dirty="0"/>
              <a:t>・班長　　　　　読図や各担当から報告を受ける</a:t>
            </a:r>
          </a:p>
          <a:p>
            <a:r>
              <a:rPr lang="ja-JP" altLang="en-US" sz="2000" dirty="0"/>
              <a:t>　</a:t>
            </a:r>
          </a:p>
          <a:p>
            <a:r>
              <a:rPr lang="ja-JP" altLang="en-US" sz="2000" dirty="0"/>
              <a:t>・助手　　　　　班長の横で</a:t>
            </a:r>
            <a:r>
              <a:rPr lang="ja-JP" altLang="en-US" sz="2000" dirty="0" smtClean="0"/>
              <a:t>歩測</a:t>
            </a:r>
            <a:endParaRPr lang="en-US" altLang="ja-JP" sz="2000" dirty="0" smtClean="0"/>
          </a:p>
          <a:p>
            <a:r>
              <a:rPr lang="ja-JP" altLang="en-US" sz="2000" dirty="0"/>
              <a:t>　</a:t>
            </a:r>
            <a:r>
              <a:rPr lang="ja-JP" altLang="en-US" sz="2000" dirty="0" smtClean="0"/>
              <a:t>　　　　　　（</a:t>
            </a:r>
            <a:r>
              <a:rPr lang="ja-JP" altLang="en-US" sz="2000" dirty="0"/>
              <a:t>数人で交代しながら行う。ただし歩幅を考慮する）</a:t>
            </a:r>
          </a:p>
          <a:p>
            <a:r>
              <a:rPr lang="ja-JP" altLang="en-US" sz="2000" dirty="0"/>
              <a:t>　　　　　　　　班旗を掲げる</a:t>
            </a:r>
          </a:p>
          <a:p>
            <a:r>
              <a:rPr lang="ja-JP" altLang="en-US" sz="2000" dirty="0"/>
              <a:t>　　　　　　　　タイムキーパー</a:t>
            </a:r>
          </a:p>
          <a:p>
            <a:r>
              <a:rPr lang="ja-JP" altLang="en-US" sz="2000" dirty="0"/>
              <a:t>　　　　　　　</a:t>
            </a:r>
          </a:p>
          <a:p>
            <a:r>
              <a:rPr lang="ja-JP" altLang="en-US" sz="2000" dirty="0"/>
              <a:t>④　地図記号　</a:t>
            </a:r>
            <a:r>
              <a:rPr lang="en-US" altLang="ja-JP" sz="2000" dirty="0"/>
              <a:t>【</a:t>
            </a:r>
            <a:r>
              <a:rPr lang="ja-JP" altLang="en-US" sz="2000" dirty="0"/>
              <a:t>地図とコンパス表紙の裏見開き</a:t>
            </a:r>
            <a:r>
              <a:rPr lang="en-US" altLang="ja-JP" sz="2000" dirty="0"/>
              <a:t>】</a:t>
            </a:r>
          </a:p>
          <a:p>
            <a:r>
              <a:rPr lang="ja-JP" altLang="en-US" sz="2000" dirty="0"/>
              <a:t>　　左右の状況を記入する際に地図記号を</a:t>
            </a:r>
            <a:r>
              <a:rPr lang="ja-JP" altLang="en-US" sz="2000" dirty="0" smtClean="0"/>
              <a:t>用います。</a:t>
            </a:r>
            <a:endParaRPr lang="en-US" altLang="ja-JP" sz="2000" dirty="0" smtClean="0"/>
          </a:p>
          <a:p>
            <a:r>
              <a:rPr lang="ja-JP" altLang="en-US" sz="2000" dirty="0"/>
              <a:t>　</a:t>
            </a:r>
            <a:r>
              <a:rPr lang="ja-JP" altLang="en-US" sz="2000" dirty="0" smtClean="0"/>
              <a:t>　基本的</a:t>
            </a:r>
            <a:r>
              <a:rPr lang="ja-JP" altLang="en-US" sz="2000" dirty="0"/>
              <a:t>な記号は覚えて</a:t>
            </a:r>
            <a:r>
              <a:rPr lang="ja-JP" altLang="en-US" sz="2000" dirty="0" smtClean="0"/>
              <a:t>おきましょう。</a:t>
            </a:r>
            <a:endParaRPr lang="ja-JP" altLang="en-US" sz="2000" dirty="0"/>
          </a:p>
        </p:txBody>
      </p:sp>
    </p:spTree>
    <p:extLst>
      <p:ext uri="{BB962C8B-B14F-4D97-AF65-F5344CB8AC3E}">
        <p14:creationId xmlns:p14="http://schemas.microsoft.com/office/powerpoint/2010/main" val="1586937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476672"/>
            <a:ext cx="8366006" cy="5078313"/>
          </a:xfrm>
          <a:prstGeom prst="rect">
            <a:avLst/>
          </a:prstGeom>
          <a:noFill/>
        </p:spPr>
        <p:txBody>
          <a:bodyPr wrap="square" rtlCol="0">
            <a:spAutoFit/>
          </a:bodyPr>
          <a:lstStyle/>
          <a:p>
            <a:pPr lvl="0"/>
            <a:r>
              <a:rPr lang="ja-JP" altLang="en-US" sz="2000" dirty="0" smtClean="0">
                <a:solidFill>
                  <a:prstClr val="black"/>
                </a:solidFill>
              </a:rPr>
              <a:t>⑤</a:t>
            </a:r>
            <a:r>
              <a:rPr lang="ja-JP" altLang="en-US" sz="2000" dirty="0">
                <a:solidFill>
                  <a:prstClr val="black"/>
                </a:solidFill>
              </a:rPr>
              <a:t>　必要な道具　あれば便利な道具　</a:t>
            </a:r>
            <a:endParaRPr lang="en-US" altLang="ja-JP" sz="2000" dirty="0" smtClean="0">
              <a:solidFill>
                <a:prstClr val="black"/>
              </a:solidFill>
            </a:endParaRPr>
          </a:p>
          <a:p>
            <a:pPr lvl="0"/>
            <a:endParaRPr lang="ja-JP" altLang="en-US" sz="2000" dirty="0">
              <a:solidFill>
                <a:prstClr val="black"/>
              </a:solidFill>
            </a:endParaRPr>
          </a:p>
          <a:p>
            <a:pPr lvl="0"/>
            <a:r>
              <a:rPr lang="ja-JP" altLang="en-US" sz="2000" dirty="0" smtClean="0">
                <a:solidFill>
                  <a:prstClr val="black"/>
                </a:solidFill>
              </a:rPr>
              <a:t>・</a:t>
            </a:r>
            <a:r>
              <a:rPr lang="ja-JP" altLang="en-US" sz="2000" dirty="0">
                <a:solidFill>
                  <a:prstClr val="black"/>
                </a:solidFill>
              </a:rPr>
              <a:t>地図とシルバコンパス</a:t>
            </a:r>
          </a:p>
          <a:p>
            <a:pPr lvl="0"/>
            <a:r>
              <a:rPr lang="ja-JP" altLang="en-US" sz="2000" dirty="0">
                <a:solidFill>
                  <a:prstClr val="black"/>
                </a:solidFill>
              </a:rPr>
              <a:t>　　説明省略</a:t>
            </a:r>
          </a:p>
          <a:p>
            <a:pPr lvl="0"/>
            <a:r>
              <a:rPr lang="ja-JP" altLang="en-US" sz="2000" dirty="0">
                <a:solidFill>
                  <a:prstClr val="black"/>
                </a:solidFill>
              </a:rPr>
              <a:t>　</a:t>
            </a:r>
          </a:p>
          <a:p>
            <a:pPr lvl="0"/>
            <a:r>
              <a:rPr lang="ja-JP" altLang="en-US" sz="2000" dirty="0">
                <a:solidFill>
                  <a:prstClr val="black"/>
                </a:solidFill>
              </a:rPr>
              <a:t>・２～３ｍの縄（ロープ）</a:t>
            </a:r>
          </a:p>
          <a:p>
            <a:pPr lvl="0"/>
            <a:r>
              <a:rPr lang="ja-JP" altLang="en-US" sz="2000" dirty="0">
                <a:solidFill>
                  <a:prstClr val="black"/>
                </a:solidFill>
              </a:rPr>
              <a:t>　　ロープに印をつける等の工夫を</a:t>
            </a:r>
            <a:r>
              <a:rPr lang="ja-JP" altLang="en-US" sz="2000" dirty="0" err="1">
                <a:solidFill>
                  <a:prstClr val="black"/>
                </a:solidFill>
              </a:rPr>
              <a:t>し</a:t>
            </a:r>
            <a:r>
              <a:rPr lang="ja-JP" altLang="en-US" sz="2000" dirty="0">
                <a:solidFill>
                  <a:prstClr val="black"/>
                </a:solidFill>
              </a:rPr>
              <a:t>装備していると、小川の幅や立ち木の高さを容易</a:t>
            </a:r>
            <a:r>
              <a:rPr lang="ja-JP" altLang="en-US" sz="2000" dirty="0" smtClean="0">
                <a:solidFill>
                  <a:prstClr val="black"/>
                </a:solidFill>
              </a:rPr>
              <a:t>に素早く</a:t>
            </a:r>
            <a:r>
              <a:rPr lang="ja-JP" altLang="en-US" sz="2000" dirty="0">
                <a:solidFill>
                  <a:prstClr val="black"/>
                </a:solidFill>
              </a:rPr>
              <a:t>計測</a:t>
            </a:r>
            <a:r>
              <a:rPr lang="ja-JP" altLang="en-US" sz="2000" dirty="0" smtClean="0">
                <a:solidFill>
                  <a:prstClr val="black"/>
                </a:solidFill>
              </a:rPr>
              <a:t>できます。</a:t>
            </a:r>
            <a:endParaRPr lang="ja-JP" altLang="en-US" sz="2000" dirty="0">
              <a:solidFill>
                <a:prstClr val="black"/>
              </a:solidFill>
            </a:endParaRPr>
          </a:p>
          <a:p>
            <a:pPr lvl="0"/>
            <a:endParaRPr lang="ja-JP" altLang="en-US" sz="2000" dirty="0">
              <a:solidFill>
                <a:prstClr val="black"/>
              </a:solidFill>
            </a:endParaRPr>
          </a:p>
          <a:p>
            <a:pPr lvl="0"/>
            <a:r>
              <a:rPr lang="ja-JP" altLang="en-US" sz="2000" dirty="0">
                <a:solidFill>
                  <a:prstClr val="black"/>
                </a:solidFill>
              </a:rPr>
              <a:t>・丈（長さが明確でまっすぐなもの）</a:t>
            </a:r>
          </a:p>
          <a:p>
            <a:pPr lvl="0"/>
            <a:r>
              <a:rPr lang="ja-JP" altLang="en-US" sz="2000" dirty="0">
                <a:solidFill>
                  <a:prstClr val="black"/>
                </a:solidFill>
              </a:rPr>
              <a:t>　</a:t>
            </a:r>
            <a:r>
              <a:rPr lang="ja-JP" altLang="en-US" sz="2000" dirty="0" smtClean="0">
                <a:solidFill>
                  <a:prstClr val="black"/>
                </a:solidFill>
              </a:rPr>
              <a:t>　斥候</a:t>
            </a:r>
            <a:r>
              <a:rPr lang="ja-JP" altLang="en-US" sz="2000" dirty="0">
                <a:solidFill>
                  <a:prstClr val="black"/>
                </a:solidFill>
              </a:rPr>
              <a:t>に丈を持たせ、その丈を目標に方位角を読むと</a:t>
            </a:r>
            <a:r>
              <a:rPr lang="ja-JP" altLang="en-US" sz="2000" dirty="0" smtClean="0">
                <a:solidFill>
                  <a:prstClr val="black"/>
                </a:solidFill>
              </a:rPr>
              <a:t>ずれにくい。</a:t>
            </a:r>
            <a:endParaRPr lang="ja-JP" altLang="en-US" sz="2000" dirty="0">
              <a:solidFill>
                <a:prstClr val="black"/>
              </a:solidFill>
            </a:endParaRPr>
          </a:p>
          <a:p>
            <a:pPr lvl="0"/>
            <a:r>
              <a:rPr lang="ja-JP" altLang="en-US" sz="2000" dirty="0">
                <a:solidFill>
                  <a:prstClr val="black"/>
                </a:solidFill>
              </a:rPr>
              <a:t>　</a:t>
            </a:r>
          </a:p>
          <a:p>
            <a:pPr lvl="0"/>
            <a:r>
              <a:rPr lang="ja-JP" altLang="en-US" sz="2000" dirty="0">
                <a:solidFill>
                  <a:prstClr val="black"/>
                </a:solidFill>
              </a:rPr>
              <a:t>・画板</a:t>
            </a:r>
          </a:p>
          <a:p>
            <a:pPr lvl="0"/>
            <a:r>
              <a:rPr lang="ja-JP" altLang="en-US" sz="2000" dirty="0">
                <a:solidFill>
                  <a:prstClr val="black"/>
                </a:solidFill>
              </a:rPr>
              <a:t>　　スケッチブックサイズの野帳をつけるのに必要に</a:t>
            </a:r>
            <a:r>
              <a:rPr lang="ja-JP" altLang="en-US" sz="2000" dirty="0" smtClean="0">
                <a:solidFill>
                  <a:prstClr val="black"/>
                </a:solidFill>
              </a:rPr>
              <a:t>なる。</a:t>
            </a:r>
            <a:endParaRPr lang="en-US" altLang="ja-JP" sz="2000" dirty="0" smtClean="0">
              <a:solidFill>
                <a:prstClr val="black"/>
              </a:solidFill>
            </a:endParaRPr>
          </a:p>
          <a:p>
            <a:pPr lvl="0"/>
            <a:r>
              <a:rPr lang="ja-JP" altLang="en-US" sz="2000" dirty="0">
                <a:solidFill>
                  <a:prstClr val="black"/>
                </a:solidFill>
              </a:rPr>
              <a:t>　</a:t>
            </a:r>
            <a:r>
              <a:rPr lang="ja-JP" altLang="en-US" sz="2000" dirty="0" smtClean="0">
                <a:solidFill>
                  <a:prstClr val="black"/>
                </a:solidFill>
              </a:rPr>
              <a:t>　Ａ４</a:t>
            </a:r>
            <a:r>
              <a:rPr lang="ja-JP" altLang="en-US" sz="2000" dirty="0">
                <a:solidFill>
                  <a:prstClr val="black"/>
                </a:solidFill>
              </a:rPr>
              <a:t>サイズであればバインダー</a:t>
            </a:r>
            <a:r>
              <a:rPr lang="ja-JP" altLang="en-US" sz="2000" dirty="0" smtClean="0">
                <a:solidFill>
                  <a:prstClr val="black"/>
                </a:solidFill>
              </a:rPr>
              <a:t>で対応</a:t>
            </a:r>
            <a:r>
              <a:rPr lang="ja-JP" altLang="en-US" sz="2000" dirty="0">
                <a:solidFill>
                  <a:prstClr val="black"/>
                </a:solidFill>
              </a:rPr>
              <a:t>可能</a:t>
            </a:r>
            <a:r>
              <a:rPr lang="ja-JP" altLang="en-US" sz="2000" dirty="0" smtClean="0">
                <a:solidFill>
                  <a:prstClr val="black"/>
                </a:solidFill>
              </a:rPr>
              <a:t>です。</a:t>
            </a:r>
            <a:endParaRPr lang="en-US" altLang="ja-JP" sz="2000" dirty="0" smtClean="0">
              <a:solidFill>
                <a:prstClr val="black"/>
              </a:solidFill>
            </a:endParaRPr>
          </a:p>
          <a:p>
            <a:pPr lvl="0"/>
            <a:endParaRPr lang="en-US" altLang="ja-JP" sz="1200" dirty="0">
              <a:solidFill>
                <a:prstClr val="black"/>
              </a:solidFill>
            </a:endParaRPr>
          </a:p>
          <a:p>
            <a:pPr lvl="0"/>
            <a:endParaRPr lang="ja-JP" altLang="en-US" sz="1200" dirty="0">
              <a:solidFill>
                <a:prstClr val="black"/>
              </a:solidFill>
            </a:endParaRPr>
          </a:p>
        </p:txBody>
      </p:sp>
    </p:spTree>
    <p:extLst>
      <p:ext uri="{BB962C8B-B14F-4D97-AF65-F5344CB8AC3E}">
        <p14:creationId xmlns:p14="http://schemas.microsoft.com/office/powerpoint/2010/main" val="57385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548680"/>
            <a:ext cx="8496944" cy="5201424"/>
          </a:xfrm>
          <a:prstGeom prst="rect">
            <a:avLst/>
          </a:prstGeom>
          <a:noFill/>
        </p:spPr>
        <p:txBody>
          <a:bodyPr wrap="square" rtlCol="0">
            <a:spAutoFit/>
          </a:bodyPr>
          <a:lstStyle/>
          <a:p>
            <a:r>
              <a:rPr lang="ja-JP" altLang="en-US" sz="2000" dirty="0"/>
              <a:t>３．野帳の作成方法</a:t>
            </a:r>
          </a:p>
          <a:p>
            <a:endParaRPr lang="ja-JP" altLang="en-US" sz="2000" dirty="0"/>
          </a:p>
          <a:p>
            <a:r>
              <a:rPr lang="ja-JP" altLang="en-US" sz="2000" dirty="0"/>
              <a:t>◆ 野帳を作成する前に・・・</a:t>
            </a:r>
          </a:p>
          <a:p>
            <a:r>
              <a:rPr lang="ja-JP" altLang="en-US" sz="2000" dirty="0"/>
              <a:t>　　</a:t>
            </a:r>
            <a:r>
              <a:rPr lang="ja-JP" altLang="en-US" sz="2000" dirty="0" smtClean="0"/>
              <a:t>準備</a:t>
            </a:r>
            <a:r>
              <a:rPr lang="ja-JP" altLang="en-US" sz="2000" dirty="0"/>
              <a:t>するもの</a:t>
            </a:r>
          </a:p>
          <a:p>
            <a:r>
              <a:rPr lang="ja-JP" altLang="en-US" sz="2000" dirty="0"/>
              <a:t>　　　・記録用紙</a:t>
            </a:r>
            <a:r>
              <a:rPr lang="en-US" altLang="ja-JP" sz="2000" dirty="0"/>
              <a:t>(</a:t>
            </a:r>
            <a:r>
              <a:rPr lang="ja-JP" altLang="en-US" sz="2000" dirty="0"/>
              <a:t>大きさは適宜。スケッチブックでも手帳でも可。</a:t>
            </a:r>
            <a:r>
              <a:rPr lang="en-US" altLang="ja-JP" sz="2000" dirty="0"/>
              <a:t>)</a:t>
            </a:r>
          </a:p>
          <a:p>
            <a:r>
              <a:rPr lang="ja-JP" altLang="en-US" sz="2000" dirty="0"/>
              <a:t>　　　・筆記用具</a:t>
            </a:r>
          </a:p>
          <a:p>
            <a:r>
              <a:rPr lang="ja-JP" altLang="en-US" sz="2000" dirty="0"/>
              <a:t>　　　・シルバコンパス</a:t>
            </a:r>
          </a:p>
          <a:p>
            <a:r>
              <a:rPr lang="ja-JP" altLang="en-US" sz="2000" dirty="0"/>
              <a:t>　　　・デジカメ</a:t>
            </a:r>
            <a:r>
              <a:rPr lang="en-US" altLang="ja-JP" sz="2000" dirty="0"/>
              <a:t>(</a:t>
            </a:r>
            <a:r>
              <a:rPr lang="ja-JP" altLang="en-US" sz="2000" dirty="0"/>
              <a:t>あれば尚良い</a:t>
            </a:r>
            <a:r>
              <a:rPr lang="en-US" altLang="ja-JP" sz="2000" dirty="0"/>
              <a:t>)</a:t>
            </a:r>
          </a:p>
          <a:p>
            <a:endParaRPr lang="en-US" altLang="ja-JP" sz="2000" dirty="0"/>
          </a:p>
          <a:p>
            <a:r>
              <a:rPr lang="en-US" altLang="ja-JP" sz="2000" dirty="0" smtClean="0"/>
              <a:t>◆</a:t>
            </a:r>
            <a:r>
              <a:rPr lang="ja-JP" altLang="en-US" sz="2000" dirty="0" smtClean="0"/>
              <a:t>野帳</a:t>
            </a:r>
            <a:r>
              <a:rPr lang="ja-JP" altLang="en-US" sz="2000" dirty="0"/>
              <a:t>を作成しよう！</a:t>
            </a:r>
          </a:p>
          <a:p>
            <a:r>
              <a:rPr lang="ja-JP" altLang="en-US" sz="2000" dirty="0"/>
              <a:t>　　</a:t>
            </a:r>
            <a:r>
              <a:rPr lang="ja-JP" altLang="en-US" sz="2000" dirty="0" smtClean="0"/>
              <a:t>野帳</a:t>
            </a:r>
            <a:r>
              <a:rPr lang="ja-JP" altLang="en-US" sz="2000" dirty="0"/>
              <a:t>の描き方には</a:t>
            </a:r>
            <a:r>
              <a:rPr lang="en-US" altLang="ja-JP" sz="2000" dirty="0"/>
              <a:t>2</a:t>
            </a:r>
            <a:r>
              <a:rPr lang="ja-JP" altLang="en-US" sz="2000" dirty="0"/>
              <a:t>種類あります</a:t>
            </a:r>
            <a:r>
              <a:rPr lang="ja-JP" altLang="en-US" sz="2000" dirty="0" smtClean="0"/>
              <a:t>。</a:t>
            </a:r>
            <a:endParaRPr lang="en-US" altLang="ja-JP" sz="2000" dirty="0" smtClean="0"/>
          </a:p>
          <a:p>
            <a:r>
              <a:rPr lang="ja-JP" altLang="en-US" sz="2000" dirty="0"/>
              <a:t>　</a:t>
            </a:r>
            <a:r>
              <a:rPr lang="ja-JP" altLang="en-US" sz="2000" dirty="0" smtClean="0"/>
              <a:t>　今回</a:t>
            </a:r>
            <a:r>
              <a:rPr lang="ja-JP" altLang="en-US" sz="2000" dirty="0"/>
              <a:t>は、二線式路線図の描き方について記載します</a:t>
            </a:r>
            <a:r>
              <a:rPr lang="ja-JP" altLang="en-US" sz="2000" dirty="0" smtClean="0"/>
              <a:t>。</a:t>
            </a:r>
            <a:endParaRPr lang="en-US" altLang="ja-JP" sz="2000" dirty="0" smtClean="0"/>
          </a:p>
          <a:p>
            <a:endParaRPr lang="ja-JP" altLang="en-US" sz="2000" dirty="0"/>
          </a:p>
          <a:p>
            <a:r>
              <a:rPr lang="ja-JP" altLang="en-US" sz="2000" dirty="0"/>
              <a:t>　　</a:t>
            </a:r>
            <a:r>
              <a:rPr lang="ja-JP" altLang="en-US" sz="2000" dirty="0" smtClean="0"/>
              <a:t>二</a:t>
            </a:r>
            <a:r>
              <a:rPr lang="ja-JP" altLang="en-US" sz="2000" dirty="0"/>
              <a:t>線式は一線式に比べ、以下の特徴があります。</a:t>
            </a:r>
          </a:p>
          <a:p>
            <a:r>
              <a:rPr lang="ja-JP" altLang="en-US" sz="2000" dirty="0"/>
              <a:t>　　　・左右の観察事項の記入が煩雑にならない。</a:t>
            </a:r>
          </a:p>
          <a:p>
            <a:r>
              <a:rPr lang="ja-JP" altLang="en-US" sz="2000" dirty="0"/>
              <a:t>　　　・道路状況の詳細を記入することができる。</a:t>
            </a:r>
          </a:p>
          <a:p>
            <a:endParaRPr lang="ja-JP" altLang="en-US" sz="1200" dirty="0"/>
          </a:p>
        </p:txBody>
      </p:sp>
    </p:spTree>
    <p:extLst>
      <p:ext uri="{BB962C8B-B14F-4D97-AF65-F5344CB8AC3E}">
        <p14:creationId xmlns:p14="http://schemas.microsoft.com/office/powerpoint/2010/main" val="237703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p:nvPr/>
        </p:nvPicPr>
        <p:blipFill>
          <a:blip r:embed="rId2" cstate="print"/>
          <a:srcRect/>
          <a:stretch>
            <a:fillRect/>
          </a:stretch>
        </p:blipFill>
        <p:spPr bwMode="auto">
          <a:xfrm>
            <a:off x="2339752" y="445615"/>
            <a:ext cx="4104456" cy="3097709"/>
          </a:xfrm>
          <a:prstGeom prst="rect">
            <a:avLst/>
          </a:prstGeom>
          <a:noFill/>
          <a:ln w="9525">
            <a:noFill/>
            <a:miter lim="800000"/>
            <a:headEnd/>
            <a:tailEnd/>
          </a:ln>
        </p:spPr>
      </p:pic>
      <p:sp>
        <p:nvSpPr>
          <p:cNvPr id="4" name="テキスト ボックス 3"/>
          <p:cNvSpPr txBox="1"/>
          <p:nvPr/>
        </p:nvSpPr>
        <p:spPr>
          <a:xfrm>
            <a:off x="302639" y="3642731"/>
            <a:ext cx="8640960" cy="461665"/>
          </a:xfrm>
          <a:prstGeom prst="rect">
            <a:avLst/>
          </a:prstGeom>
          <a:noFill/>
        </p:spPr>
        <p:txBody>
          <a:bodyPr wrap="square" rtlCol="0">
            <a:spAutoFit/>
          </a:bodyPr>
          <a:lstStyle/>
          <a:p>
            <a:r>
              <a:rPr lang="en-US" altLang="ja-JP" sz="1200" dirty="0"/>
              <a:t>Ⅰ</a:t>
            </a:r>
            <a:r>
              <a:rPr lang="ja-JP" altLang="en-US" sz="1200" dirty="0" err="1"/>
              <a:t>．</a:t>
            </a:r>
            <a:r>
              <a:rPr lang="ja-JP" altLang="en-US" sz="1200" dirty="0"/>
              <a:t>野帳シートを作成しよう！</a:t>
            </a:r>
          </a:p>
          <a:p>
            <a:r>
              <a:rPr lang="ja-JP" altLang="en-US" sz="1200" dirty="0"/>
              <a:t>　　　　野帳シートに必要な項目は、以下の図を参考にしてください。</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221088"/>
            <a:ext cx="5334000"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323528" y="5229200"/>
            <a:ext cx="8640960" cy="1200329"/>
          </a:xfrm>
          <a:prstGeom prst="rect">
            <a:avLst/>
          </a:prstGeom>
          <a:noFill/>
        </p:spPr>
        <p:txBody>
          <a:bodyPr wrap="square" rtlCol="0">
            <a:spAutoFit/>
          </a:bodyPr>
          <a:lstStyle/>
          <a:p>
            <a:r>
              <a:rPr lang="ja-JP" altLang="en-US" sz="1200" dirty="0"/>
              <a:t>　</a:t>
            </a:r>
            <a:r>
              <a:rPr lang="ja-JP" altLang="en-US" sz="1200" dirty="0" smtClean="0"/>
              <a:t>　　　　　　野帳</a:t>
            </a:r>
            <a:r>
              <a:rPr lang="ja-JP" altLang="en-US" sz="1200" dirty="0"/>
              <a:t>は、通常の記録と違い、下から上に向かって記載します。</a:t>
            </a:r>
          </a:p>
          <a:p>
            <a:endParaRPr lang="en-US" altLang="ja-JP" sz="1200" dirty="0" smtClean="0"/>
          </a:p>
          <a:p>
            <a:endParaRPr lang="ja-JP" altLang="en-US" sz="1200" dirty="0"/>
          </a:p>
          <a:p>
            <a:r>
              <a:rPr lang="en-US" altLang="ja-JP" sz="1200" dirty="0"/>
              <a:t>Ⅱ</a:t>
            </a:r>
            <a:r>
              <a:rPr lang="ja-JP" altLang="en-US" sz="1200" dirty="0" err="1"/>
              <a:t>．</a:t>
            </a:r>
            <a:r>
              <a:rPr lang="ja-JP" altLang="en-US" sz="1200" dirty="0"/>
              <a:t>実際に記載してみよう！</a:t>
            </a:r>
          </a:p>
          <a:p>
            <a:r>
              <a:rPr lang="ja-JP" altLang="en-US" sz="1200" dirty="0"/>
              <a:t>　　　　記載の方法</a:t>
            </a:r>
            <a:r>
              <a:rPr lang="ja-JP" altLang="en-US" sz="1200" dirty="0" smtClean="0"/>
              <a:t>は</a:t>
            </a:r>
            <a:r>
              <a:rPr lang="ja-JP" altLang="en-US" sz="1200" dirty="0"/>
              <a:t>、</a:t>
            </a:r>
            <a:r>
              <a:rPr lang="ja-JP" altLang="en-US" sz="1200" dirty="0" smtClean="0"/>
              <a:t>いたって</a:t>
            </a:r>
            <a:r>
              <a:rPr lang="ja-JP" altLang="en-US" sz="1200" dirty="0"/>
              <a:t>簡単です。</a:t>
            </a:r>
          </a:p>
          <a:p>
            <a:endParaRPr lang="ja-JP" altLang="en-US" sz="1200" dirty="0"/>
          </a:p>
        </p:txBody>
      </p:sp>
      <p:sp>
        <p:nvSpPr>
          <p:cNvPr id="2" name="テキスト ボックス 1"/>
          <p:cNvSpPr txBox="1"/>
          <p:nvPr/>
        </p:nvSpPr>
        <p:spPr>
          <a:xfrm>
            <a:off x="107504" y="188640"/>
            <a:ext cx="2783056" cy="276999"/>
          </a:xfrm>
          <a:prstGeom prst="rect">
            <a:avLst/>
          </a:prstGeom>
          <a:noFill/>
        </p:spPr>
        <p:txBody>
          <a:bodyPr wrap="square" rtlCol="0">
            <a:spAutoFit/>
          </a:bodyPr>
          <a:lstStyle/>
          <a:p>
            <a:r>
              <a:rPr lang="ja-JP" altLang="en-US" sz="1200" dirty="0"/>
              <a:t>例）一線式路線図と二線式路線図</a:t>
            </a:r>
          </a:p>
        </p:txBody>
      </p:sp>
    </p:spTree>
    <p:extLst>
      <p:ext uri="{BB962C8B-B14F-4D97-AF65-F5344CB8AC3E}">
        <p14:creationId xmlns:p14="http://schemas.microsoft.com/office/powerpoint/2010/main" val="590985758"/>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180</TotalTime>
  <Words>547</Words>
  <Application>Microsoft Office PowerPoint</Application>
  <PresentationFormat>画面に合わせる (4:3)</PresentationFormat>
  <Paragraphs>168</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スリップストリーム</vt:lpstr>
      <vt:lpstr>　斥候術「野帳の活用」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斥候術「野帳の活用」 </dc:title>
  <dc:creator>hitotaka</dc:creator>
  <cp:lastModifiedBy>seiya</cp:lastModifiedBy>
  <cp:revision>15</cp:revision>
  <dcterms:created xsi:type="dcterms:W3CDTF">2016-10-29T04:13:01Z</dcterms:created>
  <dcterms:modified xsi:type="dcterms:W3CDTF">2017-01-27T00:44:33Z</dcterms:modified>
</cp:coreProperties>
</file>